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3891200" cy="32918400"/>
  <p:notesSz cx="92710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E6"/>
    <a:srgbClr val="E9F4D8"/>
    <a:srgbClr val="FFDEBD"/>
    <a:srgbClr val="F9FDCF"/>
    <a:srgbClr val="DBE7DC"/>
    <a:srgbClr val="DBE6DC"/>
    <a:srgbClr val="FD5F5C"/>
    <a:srgbClr val="DC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09" autoAdjust="0"/>
    <p:restoredTop sz="94629" autoAdjust="0"/>
  </p:normalViewPr>
  <p:slideViewPr>
    <p:cSldViewPr snapToGrid="0">
      <p:cViewPr varScale="1">
        <p:scale>
          <a:sx n="28" d="100"/>
          <a:sy n="28" d="100"/>
        </p:scale>
        <p:origin x="1626" y="16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06F51-1FB2-45B4-B459-CA59C51C9C79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558835C6-F38F-4311-9796-99939B14EEEC}">
      <dgm:prSet phldrT="[Text]"/>
      <dgm:spPr>
        <a:xfrm>
          <a:off x="2242" y="1183005"/>
          <a:ext cx="1305756" cy="1577340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Vessels and Willing Participants</a:t>
          </a:r>
        </a:p>
      </dgm:t>
    </dgm:pt>
    <dgm:pt modelId="{CAC67E81-A68F-4F0D-87A8-5F9677F1E458}" type="parTrans" cxnId="{8DC3AFC6-0B55-44DD-9FC4-A61FA466F80C}">
      <dgm:prSet/>
      <dgm:spPr/>
      <dgm:t>
        <a:bodyPr/>
        <a:lstStyle/>
        <a:p>
          <a:endParaRPr lang="en-US"/>
        </a:p>
      </dgm:t>
    </dgm:pt>
    <dgm:pt modelId="{A49E4DB1-9D27-416B-8456-9E091800DC20}" type="sibTrans" cxnId="{8DC3AFC6-0B55-44DD-9FC4-A61FA466F80C}">
      <dgm:prSet/>
      <dgm:spPr/>
      <dgm:t>
        <a:bodyPr/>
        <a:lstStyle/>
        <a:p>
          <a:endParaRPr lang="en-US"/>
        </a:p>
      </dgm:t>
    </dgm:pt>
    <dgm:pt modelId="{DE14A481-43C3-41D5-8813-4BF03CB28A4E}">
      <dgm:prSet phldrT="[Text]"/>
      <dgm:spPr>
        <a:xfrm>
          <a:off x="1373287" y="1183005"/>
          <a:ext cx="1305756" cy="1577340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Camera Systems</a:t>
          </a:r>
        </a:p>
      </dgm:t>
    </dgm:pt>
    <dgm:pt modelId="{4CBC03EE-6984-4362-851B-60F2C2653FC7}" type="parTrans" cxnId="{CE77CA45-CA19-45ED-A3F1-17B52A992C34}">
      <dgm:prSet/>
      <dgm:spPr/>
      <dgm:t>
        <a:bodyPr/>
        <a:lstStyle/>
        <a:p>
          <a:endParaRPr lang="en-US"/>
        </a:p>
      </dgm:t>
    </dgm:pt>
    <dgm:pt modelId="{8E6F285F-3D81-4C34-BAE8-3F66AAAD4B52}" type="sibTrans" cxnId="{CE77CA45-CA19-45ED-A3F1-17B52A992C34}">
      <dgm:prSet/>
      <dgm:spPr/>
      <dgm:t>
        <a:bodyPr/>
        <a:lstStyle/>
        <a:p>
          <a:endParaRPr lang="en-US"/>
        </a:p>
      </dgm:t>
    </dgm:pt>
    <dgm:pt modelId="{671B6C08-5675-47AB-A832-55A62BC91946}">
      <dgm:prSet phldrT="[Text]"/>
      <dgm:spPr>
        <a:xfrm>
          <a:off x="2744331" y="1183005"/>
          <a:ext cx="1305756" cy="1577340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Field Services</a:t>
          </a:r>
        </a:p>
      </dgm:t>
    </dgm:pt>
    <dgm:pt modelId="{B5671E25-377D-4AC2-83DB-67A7702CAB3B}" type="parTrans" cxnId="{A5DCC50C-5F9A-4645-99B2-B2FC92499B5A}">
      <dgm:prSet/>
      <dgm:spPr/>
      <dgm:t>
        <a:bodyPr/>
        <a:lstStyle/>
        <a:p>
          <a:endParaRPr lang="en-US"/>
        </a:p>
      </dgm:t>
    </dgm:pt>
    <dgm:pt modelId="{75F21441-5CAF-4698-B836-B9F1DDB6794D}" type="sibTrans" cxnId="{A5DCC50C-5F9A-4645-99B2-B2FC92499B5A}">
      <dgm:prSet/>
      <dgm:spPr/>
      <dgm:t>
        <a:bodyPr/>
        <a:lstStyle/>
        <a:p>
          <a:endParaRPr lang="en-US"/>
        </a:p>
      </dgm:t>
    </dgm:pt>
    <dgm:pt modelId="{3FD42438-3F8B-4C8D-9506-4342EBEC9953}">
      <dgm:prSet phldrT="[Text]"/>
      <dgm:spPr>
        <a:xfrm>
          <a:off x="6857465" y="1183005"/>
          <a:ext cx="1305756" cy="1577340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Database to </a:t>
          </a:r>
          <a:r>
            <a:rPr lang="en-US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Support </a:t>
          </a:r>
          <a:r>
            <a:rPr lang="en-US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Infrastructure </a:t>
          </a: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and Analysis of </a:t>
          </a:r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Data</a:t>
          </a:r>
          <a:endParaRPr lang="en-US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D5481BB-DE1F-4036-8222-08FF662B9114}" type="parTrans" cxnId="{108B488E-F0E9-4B50-ACFA-45DAFB61080D}">
      <dgm:prSet/>
      <dgm:spPr/>
      <dgm:t>
        <a:bodyPr/>
        <a:lstStyle/>
        <a:p>
          <a:endParaRPr lang="en-US"/>
        </a:p>
      </dgm:t>
    </dgm:pt>
    <dgm:pt modelId="{92CBEC47-9A37-4538-8461-0E81D6C4B46C}" type="sibTrans" cxnId="{108B488E-F0E9-4B50-ACFA-45DAFB61080D}">
      <dgm:prSet/>
      <dgm:spPr/>
      <dgm:t>
        <a:bodyPr/>
        <a:lstStyle/>
        <a:p>
          <a:endParaRPr lang="en-US"/>
        </a:p>
      </dgm:t>
    </dgm:pt>
    <dgm:pt modelId="{D2518E11-83E8-45AB-A5E3-96EDC1DF6192}">
      <dgm:prSet phldrT="[Text]"/>
      <dgm:spPr>
        <a:xfrm>
          <a:off x="4115376" y="1183005"/>
          <a:ext cx="1305756" cy="1577340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Software to Expedite Review Time</a:t>
          </a:r>
        </a:p>
      </dgm:t>
    </dgm:pt>
    <dgm:pt modelId="{65718E47-788E-497D-A53A-6FF62093A5A5}" type="parTrans" cxnId="{F7C556F9-F164-419E-89FA-1D5091E25EEF}">
      <dgm:prSet/>
      <dgm:spPr/>
      <dgm:t>
        <a:bodyPr/>
        <a:lstStyle/>
        <a:p>
          <a:endParaRPr lang="en-US"/>
        </a:p>
      </dgm:t>
    </dgm:pt>
    <dgm:pt modelId="{E4EE53EE-0223-40AC-88B5-2C000C22BDA2}" type="sibTrans" cxnId="{F7C556F9-F164-419E-89FA-1D5091E25EEF}">
      <dgm:prSet/>
      <dgm:spPr/>
      <dgm:t>
        <a:bodyPr/>
        <a:lstStyle/>
        <a:p>
          <a:endParaRPr lang="en-US"/>
        </a:p>
      </dgm:t>
    </dgm:pt>
    <dgm:pt modelId="{46A3C902-40C4-4EA6-8697-F6A279C88687}">
      <dgm:prSet phldrT="[Text]"/>
      <dgm:spPr>
        <a:xfrm>
          <a:off x="5486420" y="1183005"/>
          <a:ext cx="1305756" cy="1577340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Review Sensor and Video Data</a:t>
          </a:r>
        </a:p>
      </dgm:t>
    </dgm:pt>
    <dgm:pt modelId="{6CEFF9D8-7ADE-43E4-BFC6-23830C7E977F}" type="parTrans" cxnId="{90D55211-C8F5-472A-8031-D4CC0E18CE41}">
      <dgm:prSet/>
      <dgm:spPr/>
      <dgm:t>
        <a:bodyPr/>
        <a:lstStyle/>
        <a:p>
          <a:endParaRPr lang="en-US"/>
        </a:p>
      </dgm:t>
    </dgm:pt>
    <dgm:pt modelId="{D7426CBE-136B-42D7-876C-A55E9A123153}" type="sibTrans" cxnId="{90D55211-C8F5-472A-8031-D4CC0E18CE41}">
      <dgm:prSet/>
      <dgm:spPr/>
      <dgm:t>
        <a:bodyPr/>
        <a:lstStyle/>
        <a:p>
          <a:endParaRPr lang="en-US"/>
        </a:p>
      </dgm:t>
    </dgm:pt>
    <dgm:pt modelId="{AC9E60B5-231E-45CE-92BC-12387E4E670A}">
      <dgm:prSet/>
      <dgm:spPr>
        <a:xfrm>
          <a:off x="2744331" y="1183005"/>
          <a:ext cx="1305756" cy="1577340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Install Systems</a:t>
          </a:r>
          <a:endParaRPr lang="en-US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9A70263-F7BA-4A09-A8B7-6652EAEFF834}" type="parTrans" cxnId="{A48446B1-B35E-4D6F-AEB2-BC2C692BF4E4}">
      <dgm:prSet/>
      <dgm:spPr/>
      <dgm:t>
        <a:bodyPr/>
        <a:lstStyle/>
        <a:p>
          <a:endParaRPr lang="en-US"/>
        </a:p>
      </dgm:t>
    </dgm:pt>
    <dgm:pt modelId="{03119581-2B12-4CAC-905B-D5AF913A0448}" type="sibTrans" cxnId="{A48446B1-B35E-4D6F-AEB2-BC2C692BF4E4}">
      <dgm:prSet/>
      <dgm:spPr/>
      <dgm:t>
        <a:bodyPr/>
        <a:lstStyle/>
        <a:p>
          <a:endParaRPr lang="en-US"/>
        </a:p>
      </dgm:t>
    </dgm:pt>
    <dgm:pt modelId="{D892F682-1376-4B18-9346-EB29D8E93384}">
      <dgm:prSet/>
      <dgm:spPr>
        <a:xfrm>
          <a:off x="2744331" y="1183005"/>
          <a:ext cx="1305756" cy="1577340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Fix camera systems</a:t>
          </a:r>
        </a:p>
      </dgm:t>
    </dgm:pt>
    <dgm:pt modelId="{FDBE7836-5494-4D5E-97A0-B7161E0BF3A6}" type="parTrans" cxnId="{B775B5D8-83B1-453B-BD62-236791E1C8C5}">
      <dgm:prSet/>
      <dgm:spPr/>
      <dgm:t>
        <a:bodyPr/>
        <a:lstStyle/>
        <a:p>
          <a:endParaRPr lang="en-US"/>
        </a:p>
      </dgm:t>
    </dgm:pt>
    <dgm:pt modelId="{0871F9F7-400E-49B5-AC61-EDD1848742F2}" type="sibTrans" cxnId="{B775B5D8-83B1-453B-BD62-236791E1C8C5}">
      <dgm:prSet/>
      <dgm:spPr/>
      <dgm:t>
        <a:bodyPr/>
        <a:lstStyle/>
        <a:p>
          <a:endParaRPr lang="en-US"/>
        </a:p>
      </dgm:t>
    </dgm:pt>
    <dgm:pt modelId="{914B1905-4A77-498C-8B1D-12A07A23DE08}">
      <dgm:prSet/>
      <dgm:spPr>
        <a:xfrm>
          <a:off x="2744331" y="1183005"/>
          <a:ext cx="1305756" cy="1577340"/>
        </a:xfr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Retrieve </a:t>
          </a: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hard drives</a:t>
          </a:r>
        </a:p>
      </dgm:t>
    </dgm:pt>
    <dgm:pt modelId="{BC66C681-59E0-4970-9B47-FE85CA638646}" type="parTrans" cxnId="{41F4FCF8-78B8-4E70-9969-B4EFD64A5CDD}">
      <dgm:prSet/>
      <dgm:spPr/>
      <dgm:t>
        <a:bodyPr/>
        <a:lstStyle/>
        <a:p>
          <a:endParaRPr lang="en-US"/>
        </a:p>
      </dgm:t>
    </dgm:pt>
    <dgm:pt modelId="{FB5E602C-35C3-4592-8568-80D33CC975AB}" type="sibTrans" cxnId="{41F4FCF8-78B8-4E70-9969-B4EFD64A5CDD}">
      <dgm:prSet/>
      <dgm:spPr/>
      <dgm:t>
        <a:bodyPr/>
        <a:lstStyle/>
        <a:p>
          <a:endParaRPr lang="en-US"/>
        </a:p>
      </dgm:t>
    </dgm:pt>
    <dgm:pt modelId="{2582A8AB-3427-4046-8B5B-609930E912B0}" type="pres">
      <dgm:prSet presAssocID="{C4E06F51-1FB2-45B4-B459-CA59C51C9C79}" presName="CompostProcess" presStyleCnt="0">
        <dgm:presLayoutVars>
          <dgm:dir/>
          <dgm:resizeHandles val="exact"/>
        </dgm:presLayoutVars>
      </dgm:prSet>
      <dgm:spPr/>
    </dgm:pt>
    <dgm:pt modelId="{50AEC16A-F8EF-4D60-842E-0934B4C5609C}" type="pres">
      <dgm:prSet presAssocID="{C4E06F51-1FB2-45B4-B459-CA59C51C9C79}" presName="arrow" presStyleLbl="bgShp" presStyleIdx="0" presStyleCnt="1" custScaleX="113571" custScaleY="93333" custLinFactNeighborX="365"/>
      <dgm:spPr>
        <a:xfrm>
          <a:off x="612409" y="0"/>
          <a:ext cx="6940645" cy="3943350"/>
        </a:xfrm>
        <a:prstGeom prst="rightArrow">
          <a:avLst/>
        </a:prstGeom>
        <a:solidFill>
          <a:srgbClr val="DBDCE6">
            <a:alpha val="70000"/>
          </a:srgbClr>
        </a:solidFill>
        <a:ln>
          <a:noFill/>
        </a:ln>
        <a:effectLst/>
      </dgm:spPr>
    </dgm:pt>
    <dgm:pt modelId="{1F78CFC3-F504-4CC8-9F51-722C6A2D94B9}" type="pres">
      <dgm:prSet presAssocID="{C4E06F51-1FB2-45B4-B459-CA59C51C9C79}" presName="linearProcess" presStyleCnt="0"/>
      <dgm:spPr/>
    </dgm:pt>
    <dgm:pt modelId="{9B971369-C217-4F06-B40E-6336D3D63990}" type="pres">
      <dgm:prSet presAssocID="{558835C6-F38F-4311-9796-99939B14EEE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6BE52-FE6F-4C8C-80A1-C0E48D031053}" type="pres">
      <dgm:prSet presAssocID="{A49E4DB1-9D27-416B-8456-9E091800DC20}" presName="sibTrans" presStyleCnt="0"/>
      <dgm:spPr/>
    </dgm:pt>
    <dgm:pt modelId="{0FBE29EA-D13D-4B19-AB85-7FA5BC560B17}" type="pres">
      <dgm:prSet presAssocID="{DE14A481-43C3-41D5-8813-4BF03CB28A4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B1414-5643-41E4-B57E-B1AFE3E90BBD}" type="pres">
      <dgm:prSet presAssocID="{8E6F285F-3D81-4C34-BAE8-3F66AAAD4B52}" presName="sibTrans" presStyleCnt="0"/>
      <dgm:spPr/>
    </dgm:pt>
    <dgm:pt modelId="{474F1322-3182-4DB7-86E3-1AECC6AAC938}" type="pres">
      <dgm:prSet presAssocID="{671B6C08-5675-47AB-A832-55A62BC91946}" presName="text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1060258-F9D7-428C-8133-DCAF99CDBBF2}" type="pres">
      <dgm:prSet presAssocID="{75F21441-5CAF-4698-B836-B9F1DDB6794D}" presName="sibTrans" presStyleCnt="0"/>
      <dgm:spPr/>
    </dgm:pt>
    <dgm:pt modelId="{2BFCCF30-740B-4400-8F80-EC6900E95767}" type="pres">
      <dgm:prSet presAssocID="{D2518E11-83E8-45AB-A5E3-96EDC1DF619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5FE3C-F5B0-4B7F-A4BA-4C054873228B}" type="pres">
      <dgm:prSet presAssocID="{E4EE53EE-0223-40AC-88B5-2C000C22BDA2}" presName="sibTrans" presStyleCnt="0"/>
      <dgm:spPr/>
    </dgm:pt>
    <dgm:pt modelId="{0D57C721-02E3-45C9-9BCB-D2E4B78DBF00}" type="pres">
      <dgm:prSet presAssocID="{46A3C902-40C4-4EA6-8697-F6A279C8868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26711-63D4-4790-B08C-BB3AF541609A}" type="pres">
      <dgm:prSet presAssocID="{D7426CBE-136B-42D7-876C-A55E9A123153}" presName="sibTrans" presStyleCnt="0"/>
      <dgm:spPr/>
    </dgm:pt>
    <dgm:pt modelId="{B117EAD3-2AEF-418E-ADEC-5591E6C3FBEF}" type="pres">
      <dgm:prSet presAssocID="{3FD42438-3F8B-4C8D-9506-4342EBEC995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6BFFA2-07ED-4CF4-8A32-CEBD5A50E4D0}" type="presOf" srcId="{914B1905-4A77-498C-8B1D-12A07A23DE08}" destId="{474F1322-3182-4DB7-86E3-1AECC6AAC938}" srcOrd="0" destOrd="2" presId="urn:microsoft.com/office/officeart/2005/8/layout/hProcess9"/>
    <dgm:cxn modelId="{730D843D-8D71-4E54-A05A-A7C2E7FD5293}" type="presOf" srcId="{D2518E11-83E8-45AB-A5E3-96EDC1DF6192}" destId="{2BFCCF30-740B-4400-8F80-EC6900E95767}" srcOrd="0" destOrd="0" presId="urn:microsoft.com/office/officeart/2005/8/layout/hProcess9"/>
    <dgm:cxn modelId="{BD22A320-350C-4CA6-8F84-8FB59F37E357}" type="presOf" srcId="{46A3C902-40C4-4EA6-8697-F6A279C88687}" destId="{0D57C721-02E3-45C9-9BCB-D2E4B78DBF00}" srcOrd="0" destOrd="0" presId="urn:microsoft.com/office/officeart/2005/8/layout/hProcess9"/>
    <dgm:cxn modelId="{F7C556F9-F164-419E-89FA-1D5091E25EEF}" srcId="{C4E06F51-1FB2-45B4-B459-CA59C51C9C79}" destId="{D2518E11-83E8-45AB-A5E3-96EDC1DF6192}" srcOrd="3" destOrd="0" parTransId="{65718E47-788E-497D-A53A-6FF62093A5A5}" sibTransId="{E4EE53EE-0223-40AC-88B5-2C000C22BDA2}"/>
    <dgm:cxn modelId="{8DC3AFC6-0B55-44DD-9FC4-A61FA466F80C}" srcId="{C4E06F51-1FB2-45B4-B459-CA59C51C9C79}" destId="{558835C6-F38F-4311-9796-99939B14EEEC}" srcOrd="0" destOrd="0" parTransId="{CAC67E81-A68F-4F0D-87A8-5F9677F1E458}" sibTransId="{A49E4DB1-9D27-416B-8456-9E091800DC20}"/>
    <dgm:cxn modelId="{B775B5D8-83B1-453B-BD62-236791E1C8C5}" srcId="{671B6C08-5675-47AB-A832-55A62BC91946}" destId="{D892F682-1376-4B18-9346-EB29D8E93384}" srcOrd="2" destOrd="0" parTransId="{FDBE7836-5494-4D5E-97A0-B7161E0BF3A6}" sibTransId="{0871F9F7-400E-49B5-AC61-EDD1848742F2}"/>
    <dgm:cxn modelId="{DA83BB72-ECB3-4D2B-809F-D1DBC8A61879}" type="presOf" srcId="{C4E06F51-1FB2-45B4-B459-CA59C51C9C79}" destId="{2582A8AB-3427-4046-8B5B-609930E912B0}" srcOrd="0" destOrd="0" presId="urn:microsoft.com/office/officeart/2005/8/layout/hProcess9"/>
    <dgm:cxn modelId="{90D55211-C8F5-472A-8031-D4CC0E18CE41}" srcId="{C4E06F51-1FB2-45B4-B459-CA59C51C9C79}" destId="{46A3C902-40C4-4EA6-8697-F6A279C88687}" srcOrd="4" destOrd="0" parTransId="{6CEFF9D8-7ADE-43E4-BFC6-23830C7E977F}" sibTransId="{D7426CBE-136B-42D7-876C-A55E9A123153}"/>
    <dgm:cxn modelId="{A3FE1AC2-1F84-4E70-BF09-588AA05C8EAB}" type="presOf" srcId="{DE14A481-43C3-41D5-8813-4BF03CB28A4E}" destId="{0FBE29EA-D13D-4B19-AB85-7FA5BC560B17}" srcOrd="0" destOrd="0" presId="urn:microsoft.com/office/officeart/2005/8/layout/hProcess9"/>
    <dgm:cxn modelId="{A48446B1-B35E-4D6F-AEB2-BC2C692BF4E4}" srcId="{671B6C08-5675-47AB-A832-55A62BC91946}" destId="{AC9E60B5-231E-45CE-92BC-12387E4E670A}" srcOrd="0" destOrd="0" parTransId="{E9A70263-F7BA-4A09-A8B7-6652EAEFF834}" sibTransId="{03119581-2B12-4CAC-905B-D5AF913A0448}"/>
    <dgm:cxn modelId="{41F4FCF8-78B8-4E70-9969-B4EFD64A5CDD}" srcId="{671B6C08-5675-47AB-A832-55A62BC91946}" destId="{914B1905-4A77-498C-8B1D-12A07A23DE08}" srcOrd="1" destOrd="0" parTransId="{BC66C681-59E0-4970-9B47-FE85CA638646}" sibTransId="{FB5E602C-35C3-4592-8568-80D33CC975AB}"/>
    <dgm:cxn modelId="{C4F26996-6106-479E-A1E9-A43F13612268}" type="presOf" srcId="{D892F682-1376-4B18-9346-EB29D8E93384}" destId="{474F1322-3182-4DB7-86E3-1AECC6AAC938}" srcOrd="0" destOrd="3" presId="urn:microsoft.com/office/officeart/2005/8/layout/hProcess9"/>
    <dgm:cxn modelId="{AC61DC7B-0B73-4B1C-81E1-BEFD6DAF150E}" type="presOf" srcId="{3FD42438-3F8B-4C8D-9506-4342EBEC9953}" destId="{B117EAD3-2AEF-418E-ADEC-5591E6C3FBEF}" srcOrd="0" destOrd="0" presId="urn:microsoft.com/office/officeart/2005/8/layout/hProcess9"/>
    <dgm:cxn modelId="{CE955506-548B-40CD-8E3A-F6AFCE6254DE}" type="presOf" srcId="{558835C6-F38F-4311-9796-99939B14EEEC}" destId="{9B971369-C217-4F06-B40E-6336D3D63990}" srcOrd="0" destOrd="0" presId="urn:microsoft.com/office/officeart/2005/8/layout/hProcess9"/>
    <dgm:cxn modelId="{17E8FAAE-1286-4617-8AB1-CB3D5DEEE44F}" type="presOf" srcId="{AC9E60B5-231E-45CE-92BC-12387E4E670A}" destId="{474F1322-3182-4DB7-86E3-1AECC6AAC938}" srcOrd="0" destOrd="1" presId="urn:microsoft.com/office/officeart/2005/8/layout/hProcess9"/>
    <dgm:cxn modelId="{F8C0D8E0-AF0E-4E13-8111-8790399932F6}" type="presOf" srcId="{671B6C08-5675-47AB-A832-55A62BC91946}" destId="{474F1322-3182-4DB7-86E3-1AECC6AAC938}" srcOrd="0" destOrd="0" presId="urn:microsoft.com/office/officeart/2005/8/layout/hProcess9"/>
    <dgm:cxn modelId="{A5DCC50C-5F9A-4645-99B2-B2FC92499B5A}" srcId="{C4E06F51-1FB2-45B4-B459-CA59C51C9C79}" destId="{671B6C08-5675-47AB-A832-55A62BC91946}" srcOrd="2" destOrd="0" parTransId="{B5671E25-377D-4AC2-83DB-67A7702CAB3B}" sibTransId="{75F21441-5CAF-4698-B836-B9F1DDB6794D}"/>
    <dgm:cxn modelId="{108B488E-F0E9-4B50-ACFA-45DAFB61080D}" srcId="{C4E06F51-1FB2-45B4-B459-CA59C51C9C79}" destId="{3FD42438-3F8B-4C8D-9506-4342EBEC9953}" srcOrd="5" destOrd="0" parTransId="{ED5481BB-DE1F-4036-8222-08FF662B9114}" sibTransId="{92CBEC47-9A37-4538-8461-0E81D6C4B46C}"/>
    <dgm:cxn modelId="{CE77CA45-CA19-45ED-A3F1-17B52A992C34}" srcId="{C4E06F51-1FB2-45B4-B459-CA59C51C9C79}" destId="{DE14A481-43C3-41D5-8813-4BF03CB28A4E}" srcOrd="1" destOrd="0" parTransId="{4CBC03EE-6984-4362-851B-60F2C2653FC7}" sibTransId="{8E6F285F-3D81-4C34-BAE8-3F66AAAD4B52}"/>
    <dgm:cxn modelId="{83EE96AC-4F6C-4B3C-BA49-8C90CD22BAF6}" type="presParOf" srcId="{2582A8AB-3427-4046-8B5B-609930E912B0}" destId="{50AEC16A-F8EF-4D60-842E-0934B4C5609C}" srcOrd="0" destOrd="0" presId="urn:microsoft.com/office/officeart/2005/8/layout/hProcess9"/>
    <dgm:cxn modelId="{2F8E8146-DD0E-4B36-8290-0962E6E9E4C6}" type="presParOf" srcId="{2582A8AB-3427-4046-8B5B-609930E912B0}" destId="{1F78CFC3-F504-4CC8-9F51-722C6A2D94B9}" srcOrd="1" destOrd="0" presId="urn:microsoft.com/office/officeart/2005/8/layout/hProcess9"/>
    <dgm:cxn modelId="{363F0457-3EA4-419F-8235-2E92D7AE3F32}" type="presParOf" srcId="{1F78CFC3-F504-4CC8-9F51-722C6A2D94B9}" destId="{9B971369-C217-4F06-B40E-6336D3D63990}" srcOrd="0" destOrd="0" presId="urn:microsoft.com/office/officeart/2005/8/layout/hProcess9"/>
    <dgm:cxn modelId="{7CD062D5-7696-465C-B97C-217F9AF6B2D8}" type="presParOf" srcId="{1F78CFC3-F504-4CC8-9F51-722C6A2D94B9}" destId="{DA76BE52-FE6F-4C8C-80A1-C0E48D031053}" srcOrd="1" destOrd="0" presId="urn:microsoft.com/office/officeart/2005/8/layout/hProcess9"/>
    <dgm:cxn modelId="{D1D7D344-43F2-4D13-9A15-1D19582BCF18}" type="presParOf" srcId="{1F78CFC3-F504-4CC8-9F51-722C6A2D94B9}" destId="{0FBE29EA-D13D-4B19-AB85-7FA5BC560B17}" srcOrd="2" destOrd="0" presId="urn:microsoft.com/office/officeart/2005/8/layout/hProcess9"/>
    <dgm:cxn modelId="{AB1D0C49-3D3D-4454-B339-4D67DDF59E39}" type="presParOf" srcId="{1F78CFC3-F504-4CC8-9F51-722C6A2D94B9}" destId="{743B1414-5643-41E4-B57E-B1AFE3E90BBD}" srcOrd="3" destOrd="0" presId="urn:microsoft.com/office/officeart/2005/8/layout/hProcess9"/>
    <dgm:cxn modelId="{1F6462EA-93ED-4FAF-B7DA-A8D17970FE3C}" type="presParOf" srcId="{1F78CFC3-F504-4CC8-9F51-722C6A2D94B9}" destId="{474F1322-3182-4DB7-86E3-1AECC6AAC938}" srcOrd="4" destOrd="0" presId="urn:microsoft.com/office/officeart/2005/8/layout/hProcess9"/>
    <dgm:cxn modelId="{AA768D54-FD5C-4CB9-81DA-C2886868EC4F}" type="presParOf" srcId="{1F78CFC3-F504-4CC8-9F51-722C6A2D94B9}" destId="{F1060258-F9D7-428C-8133-DCAF99CDBBF2}" srcOrd="5" destOrd="0" presId="urn:microsoft.com/office/officeart/2005/8/layout/hProcess9"/>
    <dgm:cxn modelId="{BE96B5A4-64A7-442B-919C-B94F38E5A67D}" type="presParOf" srcId="{1F78CFC3-F504-4CC8-9F51-722C6A2D94B9}" destId="{2BFCCF30-740B-4400-8F80-EC6900E95767}" srcOrd="6" destOrd="0" presId="urn:microsoft.com/office/officeart/2005/8/layout/hProcess9"/>
    <dgm:cxn modelId="{91780882-7A67-410F-883F-533D77E80D3B}" type="presParOf" srcId="{1F78CFC3-F504-4CC8-9F51-722C6A2D94B9}" destId="{1225FE3C-F5B0-4B7F-A4BA-4C054873228B}" srcOrd="7" destOrd="0" presId="urn:microsoft.com/office/officeart/2005/8/layout/hProcess9"/>
    <dgm:cxn modelId="{2F417573-99FC-4EB0-9B44-080D1E7846AB}" type="presParOf" srcId="{1F78CFC3-F504-4CC8-9F51-722C6A2D94B9}" destId="{0D57C721-02E3-45C9-9BCB-D2E4B78DBF00}" srcOrd="8" destOrd="0" presId="urn:microsoft.com/office/officeart/2005/8/layout/hProcess9"/>
    <dgm:cxn modelId="{210D0FCD-4F4C-45F7-AFFB-60C7DDC5BAE3}" type="presParOf" srcId="{1F78CFC3-F504-4CC8-9F51-722C6A2D94B9}" destId="{C0826711-63D4-4790-B08C-BB3AF541609A}" srcOrd="9" destOrd="0" presId="urn:microsoft.com/office/officeart/2005/8/layout/hProcess9"/>
    <dgm:cxn modelId="{6B21E198-1F00-497C-A556-243AD33598A7}" type="presParOf" srcId="{1F78CFC3-F504-4CC8-9F51-722C6A2D94B9}" destId="{B117EAD3-2AEF-418E-ADEC-5591E6C3FBE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EC16A-F8EF-4D60-842E-0934B4C5609C}">
      <dsp:nvSpPr>
        <dsp:cNvPr id="0" name=""/>
        <dsp:cNvSpPr/>
      </dsp:nvSpPr>
      <dsp:spPr>
        <a:xfrm>
          <a:off x="327964" y="205640"/>
          <a:ext cx="15500128" cy="5757625"/>
        </a:xfrm>
        <a:prstGeom prst="rightArrow">
          <a:avLst/>
        </a:prstGeom>
        <a:solidFill>
          <a:srgbClr val="DBDCE6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71369-C217-4F06-B40E-6336D3D63990}">
      <dsp:nvSpPr>
        <dsp:cNvPr id="0" name=""/>
        <dsp:cNvSpPr/>
      </dsp:nvSpPr>
      <dsp:spPr>
        <a:xfrm>
          <a:off x="4079" y="1850671"/>
          <a:ext cx="2527547" cy="2467562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Vessels and Willing Participants</a:t>
          </a:r>
        </a:p>
      </dsp:txBody>
      <dsp:txXfrm>
        <a:off x="124535" y="1971127"/>
        <a:ext cx="2286635" cy="2226650"/>
      </dsp:txXfrm>
    </dsp:sp>
    <dsp:sp modelId="{0FBE29EA-D13D-4B19-AB85-7FA5BC560B17}">
      <dsp:nvSpPr>
        <dsp:cNvPr id="0" name=""/>
        <dsp:cNvSpPr/>
      </dsp:nvSpPr>
      <dsp:spPr>
        <a:xfrm>
          <a:off x="2708223" y="1850671"/>
          <a:ext cx="2527547" cy="2467562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Camera Systems</a:t>
          </a:r>
        </a:p>
      </dsp:txBody>
      <dsp:txXfrm>
        <a:off x="2828679" y="1971127"/>
        <a:ext cx="2286635" cy="2226650"/>
      </dsp:txXfrm>
    </dsp:sp>
    <dsp:sp modelId="{474F1322-3182-4DB7-86E3-1AECC6AAC938}">
      <dsp:nvSpPr>
        <dsp:cNvPr id="0" name=""/>
        <dsp:cNvSpPr/>
      </dsp:nvSpPr>
      <dsp:spPr>
        <a:xfrm>
          <a:off x="5412367" y="1850671"/>
          <a:ext cx="2527547" cy="2467562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Field 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Install Systems</a:t>
          </a:r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Retrieve </a:t>
          </a:r>
          <a:r>
            <a:rPr lang="en-US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hard drives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Fix camera systems</a:t>
          </a:r>
        </a:p>
      </dsp:txBody>
      <dsp:txXfrm>
        <a:off x="5532823" y="1971127"/>
        <a:ext cx="2286635" cy="2226650"/>
      </dsp:txXfrm>
    </dsp:sp>
    <dsp:sp modelId="{2BFCCF30-740B-4400-8F80-EC6900E95767}">
      <dsp:nvSpPr>
        <dsp:cNvPr id="0" name=""/>
        <dsp:cNvSpPr/>
      </dsp:nvSpPr>
      <dsp:spPr>
        <a:xfrm>
          <a:off x="8116512" y="1850671"/>
          <a:ext cx="2527547" cy="2467562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Software to Expedite Review Time</a:t>
          </a:r>
        </a:p>
      </dsp:txBody>
      <dsp:txXfrm>
        <a:off x="8236968" y="1971127"/>
        <a:ext cx="2286635" cy="2226650"/>
      </dsp:txXfrm>
    </dsp:sp>
    <dsp:sp modelId="{0D57C721-02E3-45C9-9BCB-D2E4B78DBF00}">
      <dsp:nvSpPr>
        <dsp:cNvPr id="0" name=""/>
        <dsp:cNvSpPr/>
      </dsp:nvSpPr>
      <dsp:spPr>
        <a:xfrm>
          <a:off x="10820656" y="1850671"/>
          <a:ext cx="2527547" cy="2467562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Review Sensor and Video Data</a:t>
          </a:r>
        </a:p>
      </dsp:txBody>
      <dsp:txXfrm>
        <a:off x="10941112" y="1971127"/>
        <a:ext cx="2286635" cy="2226650"/>
      </dsp:txXfrm>
    </dsp:sp>
    <dsp:sp modelId="{B117EAD3-2AEF-418E-ADEC-5591E6C3FBEF}">
      <dsp:nvSpPr>
        <dsp:cNvPr id="0" name=""/>
        <dsp:cNvSpPr/>
      </dsp:nvSpPr>
      <dsp:spPr>
        <a:xfrm>
          <a:off x="13524800" y="1850671"/>
          <a:ext cx="2527547" cy="2467562"/>
        </a:xfrm>
        <a:prstGeom prst="round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Database to </a:t>
          </a:r>
          <a:r>
            <a:rPr lang="en-US" sz="26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Support </a:t>
          </a:r>
          <a:r>
            <a:rPr lang="en-US" sz="2600" kern="12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Infrastructure </a:t>
          </a:r>
          <a:r>
            <a:rPr lang="en-US" sz="2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and Analysis of </a:t>
          </a:r>
          <a:r>
            <a:rPr lang="en-US" sz="26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Data</a:t>
          </a:r>
          <a:endParaRPr lang="en-US" sz="26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3645256" y="1971127"/>
        <a:ext cx="2286635" cy="2226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3569" y="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3575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3569" y="663575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1B8B11-0B56-4CA0-AE36-82DE286AF903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33526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3569" y="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0838" y="523875"/>
            <a:ext cx="3490912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135" y="3317876"/>
            <a:ext cx="679873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3575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3569" y="663575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BC46BC-FA99-448D-BBED-7743D235BBE2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4737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Genetic analyses (Israel et al. 2009):</a:t>
            </a:r>
          </a:p>
          <a:p>
            <a:pPr marL="456901" indent="-456901">
              <a:buFont typeface="Arial" pitchFamily="34" charset="0"/>
              <a:buChar char="•"/>
            </a:pPr>
            <a:r>
              <a:rPr lang="en-US" dirty="0"/>
              <a:t>97% of green sturgeon samples collected in the Sacramento river belong to the southern DPS</a:t>
            </a:r>
          </a:p>
          <a:p>
            <a:pPr marL="456901" indent="-456901">
              <a:buFont typeface="Arial" pitchFamily="34" charset="0"/>
              <a:buChar char="•"/>
            </a:pPr>
            <a:r>
              <a:rPr lang="en-US"/>
              <a:t>green sturgeon population found in the Columbia river is “composed almost exclusively” from the southern DPS</a:t>
            </a:r>
            <a:endParaRPr lang="en-US" altLang="zh-CN">
              <a:ea typeface="宋体" pitchFamily="1" charset="-122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4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4CE2E-CC1F-4324-8FC7-E8FB26A4463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171A-715A-479F-AEAC-3789284BFA3A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2104-59FE-463D-8F7D-261E41D2F89F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107AC-E703-4D65-812B-7ACA0A8E0840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F28A5-8B46-4A9A-9173-6F15D3472852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B0333-7F1B-4759-9D16-B9E545FC19BA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681EC-800B-4506-B037-3B30A9F130B6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05BC1-9A19-4DBA-90C3-816015BEA455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04747-6038-4053-9253-FCBA447BACFE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F878-F7E5-471B-8D2A-20EF3F09DD9E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4CE12-4E1C-466F-9FF4-F2100F67CB5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>
                <a:ea typeface="宋体" pitchFamily="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>
                <a:ea typeface="宋体" pitchFamily="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>
                <a:ea typeface="宋体" pitchFamily="1" charset="-122"/>
              </a:defRPr>
            </a:lvl1pPr>
          </a:lstStyle>
          <a:p>
            <a:fld id="{7281B626-C422-47EA-8FAF-E1EC942E0EE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wmf"/><Relationship Id="rId3" Type="http://schemas.openxmlformats.org/officeDocument/2006/relationships/diagramData" Target="../diagrams/data1.xml"/><Relationship Id="rId21" Type="http://schemas.openxmlformats.org/officeDocument/2006/relationships/image" Target="../media/image14.jpeg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1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wmf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em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wmf"/><Relationship Id="rId23" Type="http://schemas.openxmlformats.org/officeDocument/2006/relationships/image" Target="../media/image16.jpeg"/><Relationship Id="rId10" Type="http://schemas.openxmlformats.org/officeDocument/2006/relationships/image" Target="../media/image3.png"/><Relationship Id="rId19" Type="http://schemas.openxmlformats.org/officeDocument/2006/relationships/image" Target="../media/image1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tiff"/><Relationship Id="rId14" Type="http://schemas.openxmlformats.org/officeDocument/2006/relationships/image" Target="../media/image7.wmf"/><Relationship Id="rId2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210974" y="914400"/>
            <a:ext cx="33469291" cy="2154436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0" tIns="457200" rIns="914400" bIns="457200">
            <a:spAutoFit/>
          </a:bodyPr>
          <a:lstStyle/>
          <a:p>
            <a:pPr algn="ctr"/>
            <a:r>
              <a:rPr lang="en-US" sz="8000" b="1" dirty="0" smtClean="0"/>
              <a:t>West Coast Groundfish Trawl IFQ Electronic Monitoring Program</a:t>
            </a:r>
            <a:endParaRPr lang="en-US" sz="8000" b="1" dirty="0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5866652" y="30511310"/>
            <a:ext cx="121615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altLang="zh-CN" sz="1800" b="1" dirty="0" smtClean="0">
                <a:ea typeface="宋体" pitchFamily="1" charset="-122"/>
              </a:rPr>
              <a:t>Acknowledgements</a:t>
            </a:r>
          </a:p>
          <a:p>
            <a:pPr algn="ctr"/>
            <a:r>
              <a:rPr lang="en-US" sz="1800" dirty="0"/>
              <a:t>We would like to thank the owners, skippers, and crew of the </a:t>
            </a:r>
            <a:r>
              <a:rPr lang="en-US" sz="1800" dirty="0" smtClean="0"/>
              <a:t>participating fishing </a:t>
            </a:r>
            <a:r>
              <a:rPr lang="en-US" sz="1800" dirty="0"/>
              <a:t>vessels for volunteering and helping this project move forward. We would like to thank the West Coast Groundfish Observer Program for providing </a:t>
            </a:r>
            <a:r>
              <a:rPr lang="en-US" sz="1800" dirty="0" smtClean="0"/>
              <a:t>at-sea compliance monitor data. </a:t>
            </a:r>
            <a:endParaRPr lang="en-US" sz="1800" dirty="0"/>
          </a:p>
        </p:txBody>
      </p:sp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15562684" y="3155562"/>
            <a:ext cx="127694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smtClean="0">
                <a:ea typeface="宋体" pitchFamily="1" charset="-122"/>
              </a:rPr>
              <a:t>Courtney Donovan, Ryan Easton and Alia W. Al-Humaidhi</a:t>
            </a:r>
          </a:p>
          <a:p>
            <a:pPr algn="ctr"/>
            <a:r>
              <a:rPr lang="en-US" altLang="zh-CN" sz="3000" dirty="0" smtClean="0">
                <a:ea typeface="宋体" pitchFamily="1" charset="-122"/>
              </a:rPr>
              <a:t>Pacific States Marine Fisheries Commission</a:t>
            </a:r>
          </a:p>
          <a:p>
            <a:pPr algn="ctr"/>
            <a:r>
              <a:rPr lang="en-US" altLang="zh-CN" sz="3000" dirty="0" smtClean="0">
                <a:ea typeface="宋体" pitchFamily="1" charset="-122"/>
              </a:rPr>
              <a:t>Phone: 503-595-3100</a:t>
            </a:r>
            <a:endParaRPr lang="en-US" altLang="zh-CN" sz="3000" dirty="0">
              <a:ea typeface="宋体" pitchFamily="1" charset="-122"/>
            </a:endParaRPr>
          </a:p>
        </p:txBody>
      </p:sp>
      <p:grpSp>
        <p:nvGrpSpPr>
          <p:cNvPr id="2056" name="Group 2055"/>
          <p:cNvGrpSpPr/>
          <p:nvPr/>
        </p:nvGrpSpPr>
        <p:grpSpPr>
          <a:xfrm>
            <a:off x="13917394" y="11708967"/>
            <a:ext cx="16056427" cy="6168906"/>
            <a:chOff x="13885124" y="10232719"/>
            <a:chExt cx="16056427" cy="6168906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2752927637"/>
                </p:ext>
              </p:extLst>
            </p:nvPr>
          </p:nvGraphicFramePr>
          <p:xfrm>
            <a:off x="13885124" y="10232719"/>
            <a:ext cx="16056427" cy="61689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6" name="Rectangle 29"/>
            <p:cNvSpPr>
              <a:spLocks noChangeArrowheads="1"/>
            </p:cNvSpPr>
            <p:nvPr/>
          </p:nvSpPr>
          <p:spPr bwMode="auto">
            <a:xfrm>
              <a:off x="17472408" y="10748385"/>
              <a:ext cx="8950011" cy="907941"/>
            </a:xfrm>
            <a:prstGeom prst="rect">
              <a:avLst/>
            </a:prstGeom>
            <a:solidFill>
              <a:srgbClr val="DBDCE6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2880" tIns="182880" rIns="182880" bIns="182880">
              <a:spAutoFit/>
            </a:bodyPr>
            <a:lstStyle/>
            <a:p>
              <a:pPr algn="ctr"/>
              <a:r>
                <a:rPr lang="en-US" sz="3500" b="1" dirty="0" smtClean="0"/>
                <a:t>Moving parts of an EM Program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47"/>
              <p:cNvSpPr>
                <a:spLocks noChangeArrowheads="1"/>
              </p:cNvSpPr>
              <p:nvPr/>
            </p:nvSpPr>
            <p:spPr bwMode="auto">
              <a:xfrm>
                <a:off x="30507595" y="4603856"/>
                <a:ext cx="12893040" cy="14493070"/>
              </a:xfrm>
              <a:prstGeom prst="rect">
                <a:avLst/>
              </a:prstGeom>
              <a:solidFill>
                <a:srgbClr val="DBDCE6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2880" tIns="91440" rIns="182880" bIns="91440">
                <a:spAutoFit/>
              </a:bodyPr>
              <a:lstStyle/>
              <a:p>
                <a:pPr algn="ctr"/>
                <a:r>
                  <a:rPr lang="en-US" altLang="zh-CN" sz="3500" b="1" dirty="0" smtClean="0">
                    <a:ea typeface="宋体" pitchFamily="1" charset="-122"/>
                  </a:rPr>
                  <a:t>Obtaining Weights</a:t>
                </a:r>
              </a:p>
              <a:p>
                <a:endParaRPr lang="en-US" altLang="zh-CN" sz="2800" dirty="0" smtClean="0">
                  <a:ea typeface="宋体" pitchFamily="1" charset="-122"/>
                </a:endParaRPr>
              </a:p>
              <a:p>
                <a:pPr algn="ctr"/>
                <a:r>
                  <a:rPr lang="en-US" altLang="zh-CN" sz="2800" b="1" dirty="0" smtClean="0">
                    <a:ea typeface="宋体" pitchFamily="1" charset="-122"/>
                  </a:rPr>
                  <a:t>Method 1: Volumetric Density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ea typeface="宋体" pitchFamily="1" charset="-122"/>
                  </a:rPr>
                  <a:t>Designing study to determine density of each species or grouping (kg/m</a:t>
                </a:r>
                <a:r>
                  <a:rPr lang="en-US" altLang="zh-CN" sz="2800" baseline="30000" dirty="0" smtClean="0">
                    <a:ea typeface="宋体" pitchFamily="1" charset="-122"/>
                  </a:rPr>
                  <a:t>3</a:t>
                </a:r>
                <a:r>
                  <a:rPr lang="en-US" altLang="zh-CN" sz="2800" dirty="0" smtClean="0">
                    <a:ea typeface="宋体" pitchFamily="1" charset="-122"/>
                  </a:rPr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ea typeface="宋体" pitchFamily="1" charset="-122"/>
                  </a:rPr>
                  <a:t>Measurements of boats and containers on boats for volume calculations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endParaRPr lang="en-US" altLang="zh-CN" sz="2800" dirty="0" smtClean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ea typeface="宋体" pitchFamily="1" charset="-122"/>
                  </a:rPr>
                  <a:t>Estimate % fullness of container with species or species grouping identified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ea typeface="宋体" pitchFamily="1" charset="-122"/>
                  </a:rPr>
                  <a:t>Calculate weight</a:t>
                </a:r>
                <a:r>
                  <a:rPr lang="en-US" altLang="zh-CN" sz="2800" dirty="0" smtClean="0">
                    <a:ea typeface="宋体" pitchFamily="1" charset="-122"/>
                  </a:rPr>
                  <a:t>:</a:t>
                </a:r>
                <a:endParaRPr lang="en-US" sz="28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𝑉𝑜𝑙𝑢𝑚𝑒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𝑜𝑓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𝑓𝑖𝑠h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𝐿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𝑒𝑛𝑔𝑡h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𝑊𝑖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𝑑𝑡h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𝐷𝑒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𝑝𝑡h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∗%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𝐹𝑢𝑙𝑙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𝑊𝑒𝑖𝑔h𝑡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𝑜𝑓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𝑓𝑖𝑠h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𝑉𝑜𝑙𝑢𝑚𝑒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𝑜𝑓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𝑓𝑖𝑠h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)∗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𝐷𝑒𝑛𝑠𝑖𝑡𝑦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pPr algn="ctr"/>
                <a:r>
                  <a:rPr lang="en-US" altLang="zh-CN" sz="2800" b="1" dirty="0" smtClean="0">
                    <a:ea typeface="宋体" pitchFamily="1" charset="-122"/>
                  </a:rPr>
                  <a:t>Method 2: Length-Weight Relationships</a:t>
                </a:r>
                <a:endParaRPr lang="en-US" altLang="zh-CN" sz="2800" b="1" dirty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ea typeface="宋体" pitchFamily="1" charset="-122"/>
                  </a:rPr>
                  <a:t>Estimate length of individual identified discarded fish using a measuring board (requires fisher cooperation)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 smtClean="0">
                  <a:ea typeface="宋体" pitchFamily="1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ea typeface="宋体" pitchFamily="1" charset="-122"/>
                  </a:rPr>
                  <a:t>Insert length into established length-weight equation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宋体" pitchFamily="1" charset="-122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宋体" pitchFamily="1" charset="-122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宋体" pitchFamily="1" charset="-122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itchFamily="1" charset="-122"/>
                          </a:rPr>
                          <m:t>𝑎𝐿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宋体" pitchFamily="1" charset="-122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zh-CN" sz="2800" dirty="0" smtClean="0">
                    <a:ea typeface="宋体" pitchFamily="1" charset="-122"/>
                  </a:rPr>
                  <a:t> to calculate weight</a:t>
                </a:r>
              </a:p>
            </p:txBody>
          </p:sp>
        </mc:Choice>
        <mc:Fallback>
          <p:sp>
            <p:nvSpPr>
              <p:cNvPr id="66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07595" y="4603856"/>
                <a:ext cx="12893040" cy="14493070"/>
              </a:xfrm>
              <a:prstGeom prst="rect">
                <a:avLst/>
              </a:prstGeom>
              <a:blipFill rotWithShape="0">
                <a:blip r:embed="rId8"/>
                <a:stretch>
                  <a:fillRect l="-142" t="-3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599" y="309167"/>
            <a:ext cx="4068375" cy="3824266"/>
          </a:xfrm>
          <a:prstGeom prst="rect">
            <a:avLst/>
          </a:prstGeom>
        </p:spPr>
      </p:pic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15319276" y="4887545"/>
            <a:ext cx="13242858" cy="2405787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3500" b="1" dirty="0" smtClean="0">
                <a:ea typeface="宋体" pitchFamily="1" charset="-122"/>
              </a:rPr>
              <a:t>Objective</a:t>
            </a:r>
            <a:endParaRPr lang="en-US" altLang="zh-CN" sz="2600" b="1" u="sng" dirty="0">
              <a:ea typeface="宋体" pitchFamily="1" charset="-122"/>
            </a:endParaRPr>
          </a:p>
          <a:p>
            <a:pPr algn="ctr"/>
            <a:endParaRPr lang="en-US" altLang="zh-CN" sz="1500" dirty="0">
              <a:ea typeface="宋体" pitchFamily="1" charset="-122"/>
            </a:endParaRPr>
          </a:p>
          <a:p>
            <a:r>
              <a:rPr lang="en-US" altLang="zh-CN" sz="2800" dirty="0" smtClean="0">
                <a:ea typeface="宋体" pitchFamily="1" charset="-122"/>
              </a:rPr>
              <a:t>To test the viability of Electronic Monitoring (EM) as a source of data to achieve effective individual accountability of </a:t>
            </a:r>
            <a:r>
              <a:rPr lang="en-US" altLang="zh-CN" sz="2800" dirty="0" smtClean="0">
                <a:ea typeface="宋体" pitchFamily="1" charset="-122"/>
              </a:rPr>
              <a:t>catch and bycatch in </a:t>
            </a:r>
            <a:r>
              <a:rPr lang="en-US" altLang="zh-CN" sz="2800" dirty="0" smtClean="0">
                <a:ea typeface="宋体" pitchFamily="1" charset="-122"/>
              </a:rPr>
              <a:t>the Pacific Trawl Rationalization </a:t>
            </a:r>
            <a:r>
              <a:rPr lang="en-US" altLang="zh-CN" sz="2800" dirty="0" smtClean="0">
                <a:ea typeface="宋体" pitchFamily="1" charset="-122"/>
              </a:rPr>
              <a:t>Program.</a:t>
            </a:r>
            <a:endParaRPr lang="en-US" altLang="zh-CN" sz="2800" dirty="0" smtClean="0">
              <a:ea typeface="宋体" pitchFamily="1" charset="-122"/>
            </a:endParaRPr>
          </a:p>
        </p:txBody>
      </p:sp>
      <p:sp>
        <p:nvSpPr>
          <p:cNvPr id="55" name="Rectangle 73"/>
          <p:cNvSpPr>
            <a:spLocks noChangeArrowheads="1"/>
          </p:cNvSpPr>
          <p:nvPr/>
        </p:nvSpPr>
        <p:spPr bwMode="auto">
          <a:xfrm>
            <a:off x="15319276" y="8123216"/>
            <a:ext cx="13242858" cy="2846933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altLang="zh-CN" sz="3500" b="1" dirty="0" smtClean="0">
                <a:ea typeface="宋体" pitchFamily="1" charset="-122"/>
              </a:rPr>
              <a:t>Relevance</a:t>
            </a:r>
          </a:p>
          <a:p>
            <a:pPr algn="ctr"/>
            <a:endParaRPr lang="en-US" altLang="zh-CN" sz="1400" dirty="0" smtClean="0">
              <a:ea typeface="宋体" pitchFamily="1" charset="-122"/>
            </a:endParaRPr>
          </a:p>
          <a:p>
            <a:r>
              <a:rPr lang="en-US" sz="2800" dirty="0" smtClean="0"/>
              <a:t>The Pacific Fisheries Management Council is considering EM for use in the </a:t>
            </a:r>
            <a:r>
              <a:rPr lang="en-US" altLang="zh-CN" sz="2800" dirty="0">
                <a:ea typeface="宋体" pitchFamily="1" charset="-122"/>
              </a:rPr>
              <a:t>Pacific Trawl Rationalization Program </a:t>
            </a:r>
            <a:r>
              <a:rPr lang="en-US" sz="2800" dirty="0" smtClean="0"/>
              <a:t>to </a:t>
            </a:r>
            <a:r>
              <a:rPr lang="en-US" sz="2800" dirty="0" smtClean="0"/>
              <a:t>assess methods </a:t>
            </a:r>
            <a:r>
              <a:rPr lang="en-US" sz="2800" dirty="0" smtClean="0"/>
              <a:t>of catch and </a:t>
            </a:r>
            <a:r>
              <a:rPr lang="en-US" sz="2800" dirty="0" smtClean="0"/>
              <a:t>bycatch monitoring of the fishery that are viable substitutes for the current 100% human at-sea monitoring. </a:t>
            </a:r>
            <a:endParaRPr lang="en-US" altLang="zh-CN" sz="2800" dirty="0">
              <a:ea typeface="宋体" pitchFamily="1" charset="-122"/>
            </a:endParaRPr>
          </a:p>
        </p:txBody>
      </p:sp>
      <p:sp>
        <p:nvSpPr>
          <p:cNvPr id="59" name="Rectangle 73"/>
          <p:cNvSpPr>
            <a:spLocks noChangeArrowheads="1"/>
          </p:cNvSpPr>
          <p:nvPr/>
        </p:nvSpPr>
        <p:spPr bwMode="auto">
          <a:xfrm>
            <a:off x="453150" y="3648175"/>
            <a:ext cx="13242858" cy="500136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altLang="zh-CN" sz="3500" b="1" dirty="0" smtClean="0">
                <a:ea typeface="宋体" pitchFamily="1" charset="-122"/>
              </a:rPr>
              <a:t>PSMFC Involvement</a:t>
            </a:r>
          </a:p>
          <a:p>
            <a:pPr algn="ctr"/>
            <a:endParaRPr lang="en-US" altLang="zh-CN" sz="1400" dirty="0" smtClean="0">
              <a:ea typeface="宋体" pitchFamily="1" charset="-122"/>
            </a:endParaRPr>
          </a:p>
          <a:p>
            <a:endParaRPr lang="en-US" altLang="zh-CN" sz="2800" dirty="0" smtClean="0">
              <a:ea typeface="宋体" pitchFamily="1" charset="-122"/>
            </a:endParaRPr>
          </a:p>
          <a:p>
            <a:endParaRPr lang="en-US" altLang="zh-CN" sz="2800" dirty="0">
              <a:ea typeface="宋体" pitchFamily="1" charset="-122"/>
            </a:endParaRPr>
          </a:p>
          <a:p>
            <a:endParaRPr lang="en-US" altLang="zh-CN" sz="2800" dirty="0" smtClean="0">
              <a:ea typeface="宋体" pitchFamily="1" charset="-122"/>
            </a:endParaRPr>
          </a:p>
          <a:p>
            <a:endParaRPr lang="en-US" altLang="zh-CN" sz="2800" dirty="0">
              <a:ea typeface="宋体" pitchFamily="1" charset="-122"/>
            </a:endParaRPr>
          </a:p>
          <a:p>
            <a:endParaRPr lang="en-US" altLang="zh-CN" sz="2800" dirty="0" smtClean="0">
              <a:ea typeface="宋体" pitchFamily="1" charset="-122"/>
            </a:endParaRPr>
          </a:p>
          <a:p>
            <a:endParaRPr lang="en-US" altLang="zh-CN" sz="2800" dirty="0">
              <a:ea typeface="宋体" pitchFamily="1" charset="-122"/>
            </a:endParaRPr>
          </a:p>
          <a:p>
            <a:endParaRPr lang="en-US" altLang="zh-CN" sz="2800" dirty="0" smtClean="0">
              <a:ea typeface="宋体" pitchFamily="1" charset="-122"/>
            </a:endParaRPr>
          </a:p>
          <a:p>
            <a:endParaRPr lang="en-US" altLang="zh-CN" sz="2800" dirty="0">
              <a:ea typeface="宋体" pitchFamily="1" charset="-122"/>
            </a:endParaRPr>
          </a:p>
          <a:p>
            <a:endParaRPr lang="en-US" altLang="zh-CN" sz="2800" dirty="0" smtClean="0">
              <a:ea typeface="宋体" pitchFamily="1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71742" y="18218065"/>
            <a:ext cx="16351340" cy="11887247"/>
            <a:chOff x="14011312" y="17296551"/>
            <a:chExt cx="16351340" cy="11887247"/>
          </a:xfrm>
        </p:grpSpPr>
        <p:grpSp>
          <p:nvGrpSpPr>
            <p:cNvPr id="2" name="Group 1"/>
            <p:cNvGrpSpPr/>
            <p:nvPr/>
          </p:nvGrpSpPr>
          <p:grpSpPr>
            <a:xfrm>
              <a:off x="14011312" y="17296551"/>
              <a:ext cx="16351340" cy="11887247"/>
              <a:chOff x="14011312" y="17296551"/>
              <a:chExt cx="16351340" cy="1188724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4011312" y="17296551"/>
                <a:ext cx="8085948" cy="11887247"/>
              </a:xfrm>
              <a:custGeom>
                <a:avLst/>
                <a:gdLst>
                  <a:gd name="connsiteX0" fmla="*/ 0 w 8085948"/>
                  <a:gd name="connsiteY0" fmla="*/ 808595 h 11887247"/>
                  <a:gd name="connsiteX1" fmla="*/ 808595 w 8085948"/>
                  <a:gd name="connsiteY1" fmla="*/ 0 h 11887247"/>
                  <a:gd name="connsiteX2" fmla="*/ 7277353 w 8085948"/>
                  <a:gd name="connsiteY2" fmla="*/ 0 h 11887247"/>
                  <a:gd name="connsiteX3" fmla="*/ 8085948 w 8085948"/>
                  <a:gd name="connsiteY3" fmla="*/ 808595 h 11887247"/>
                  <a:gd name="connsiteX4" fmla="*/ 8085948 w 8085948"/>
                  <a:gd name="connsiteY4" fmla="*/ 11078652 h 11887247"/>
                  <a:gd name="connsiteX5" fmla="*/ 7277353 w 8085948"/>
                  <a:gd name="connsiteY5" fmla="*/ 11887247 h 11887247"/>
                  <a:gd name="connsiteX6" fmla="*/ 808595 w 8085948"/>
                  <a:gd name="connsiteY6" fmla="*/ 11887247 h 11887247"/>
                  <a:gd name="connsiteX7" fmla="*/ 0 w 8085948"/>
                  <a:gd name="connsiteY7" fmla="*/ 11078652 h 11887247"/>
                  <a:gd name="connsiteX8" fmla="*/ 0 w 8085948"/>
                  <a:gd name="connsiteY8" fmla="*/ 808595 h 1188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85948" h="11887247">
                    <a:moveTo>
                      <a:pt x="0" y="808595"/>
                    </a:moveTo>
                    <a:cubicBezTo>
                      <a:pt x="0" y="362020"/>
                      <a:pt x="362020" y="0"/>
                      <a:pt x="808595" y="0"/>
                    </a:cubicBezTo>
                    <a:lnTo>
                      <a:pt x="7277353" y="0"/>
                    </a:lnTo>
                    <a:cubicBezTo>
                      <a:pt x="7723928" y="0"/>
                      <a:pt x="8085948" y="362020"/>
                      <a:pt x="8085948" y="808595"/>
                    </a:cubicBezTo>
                    <a:lnTo>
                      <a:pt x="8085948" y="11078652"/>
                    </a:lnTo>
                    <a:cubicBezTo>
                      <a:pt x="8085948" y="11525227"/>
                      <a:pt x="7723928" y="11887247"/>
                      <a:pt x="7277353" y="11887247"/>
                    </a:cubicBezTo>
                    <a:lnTo>
                      <a:pt x="808595" y="11887247"/>
                    </a:lnTo>
                    <a:cubicBezTo>
                      <a:pt x="362020" y="11887247"/>
                      <a:pt x="0" y="11525227"/>
                      <a:pt x="0" y="11078652"/>
                    </a:cubicBezTo>
                    <a:lnTo>
                      <a:pt x="0" y="808595"/>
                    </a:lnTo>
                    <a:close/>
                  </a:path>
                </a:pathLst>
              </a:custGeom>
              <a:solidFill>
                <a:srgbClr val="5B9BD5">
                  <a:tint val="4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37800" tIns="237800" rIns="237800" bIns="8558873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5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14673750" y="18367516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Obtaining weights of </a:t>
                </a:r>
                <a:r>
                  <a:rPr lang="en-US" sz="28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catch and bycatch</a:t>
                </a:r>
                <a:endParaRPr lang="en-US" sz="2800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4673750" y="20002456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Accurate </a:t>
                </a: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speciation</a:t>
                </a:r>
                <a:endParaRPr lang="en-US" sz="2800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4673750" y="21730042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8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Changes in f</a:t>
                </a: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isher </a:t>
                </a:r>
                <a:r>
                  <a:rPr lang="en-US" sz="2800" dirty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ehavior needed for clear </a:t>
                </a:r>
                <a:r>
                  <a:rPr lang="en-US" sz="28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8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amera </a:t>
                </a:r>
                <a:r>
                  <a:rPr lang="en-US" sz="2800" dirty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8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iews</a:t>
                </a:r>
                <a:endParaRPr lang="en-US" sz="2800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4673750" y="23453913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Data </a:t>
                </a: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security</a:t>
                </a:r>
                <a:endParaRPr lang="en-US" sz="2800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58156" y="25176575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Data review time</a:t>
                </a: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4631309" y="26902516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Defining </a:t>
                </a: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catch </a:t>
                </a: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and </a:t>
                </a: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discard</a:t>
                </a:r>
                <a:endParaRPr lang="en-US" sz="2800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2178018" y="17296551"/>
                <a:ext cx="8184634" cy="11887247"/>
              </a:xfrm>
              <a:custGeom>
                <a:avLst/>
                <a:gdLst>
                  <a:gd name="connsiteX0" fmla="*/ 0 w 8184634"/>
                  <a:gd name="connsiteY0" fmla="*/ 818463 h 11887247"/>
                  <a:gd name="connsiteX1" fmla="*/ 818463 w 8184634"/>
                  <a:gd name="connsiteY1" fmla="*/ 0 h 11887247"/>
                  <a:gd name="connsiteX2" fmla="*/ 7366171 w 8184634"/>
                  <a:gd name="connsiteY2" fmla="*/ 0 h 11887247"/>
                  <a:gd name="connsiteX3" fmla="*/ 8184634 w 8184634"/>
                  <a:gd name="connsiteY3" fmla="*/ 818463 h 11887247"/>
                  <a:gd name="connsiteX4" fmla="*/ 8184634 w 8184634"/>
                  <a:gd name="connsiteY4" fmla="*/ 11068784 h 11887247"/>
                  <a:gd name="connsiteX5" fmla="*/ 7366171 w 8184634"/>
                  <a:gd name="connsiteY5" fmla="*/ 11887247 h 11887247"/>
                  <a:gd name="connsiteX6" fmla="*/ 818463 w 8184634"/>
                  <a:gd name="connsiteY6" fmla="*/ 11887247 h 11887247"/>
                  <a:gd name="connsiteX7" fmla="*/ 0 w 8184634"/>
                  <a:gd name="connsiteY7" fmla="*/ 11068784 h 11887247"/>
                  <a:gd name="connsiteX8" fmla="*/ 0 w 8184634"/>
                  <a:gd name="connsiteY8" fmla="*/ 818463 h 1188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4634" h="11887247">
                    <a:moveTo>
                      <a:pt x="0" y="818463"/>
                    </a:moveTo>
                    <a:cubicBezTo>
                      <a:pt x="0" y="366438"/>
                      <a:pt x="366438" y="0"/>
                      <a:pt x="818463" y="0"/>
                    </a:cubicBezTo>
                    <a:lnTo>
                      <a:pt x="7366171" y="0"/>
                    </a:lnTo>
                    <a:cubicBezTo>
                      <a:pt x="7818196" y="0"/>
                      <a:pt x="8184634" y="366438"/>
                      <a:pt x="8184634" y="818463"/>
                    </a:cubicBezTo>
                    <a:lnTo>
                      <a:pt x="8184634" y="11068784"/>
                    </a:lnTo>
                    <a:cubicBezTo>
                      <a:pt x="8184634" y="11520809"/>
                      <a:pt x="7818196" y="11887247"/>
                      <a:pt x="7366171" y="11887247"/>
                    </a:cubicBezTo>
                    <a:lnTo>
                      <a:pt x="818463" y="11887247"/>
                    </a:lnTo>
                    <a:cubicBezTo>
                      <a:pt x="366438" y="11887247"/>
                      <a:pt x="0" y="11520809"/>
                      <a:pt x="0" y="11068784"/>
                    </a:cubicBezTo>
                    <a:lnTo>
                      <a:pt x="0" y="818463"/>
                    </a:lnTo>
                    <a:close/>
                  </a:path>
                </a:pathLst>
              </a:custGeom>
              <a:solidFill>
                <a:srgbClr val="5B9BD5">
                  <a:tint val="4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850" tIns="256850" rIns="256850" bIns="8577923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2890778" y="18325815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Volumetric density, length/weight relationships with measurement strips, and full retention studies</a:t>
                </a: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2867540" y="19959883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Digital cameras, full retention/discard chute study 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2882033" y="21688149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Feedback forms and direct contact</a:t>
                </a: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2828340" y="23427643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Encryption</a:t>
                </a: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2814703" y="25164259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Logbooks as data source </a:t>
                </a:r>
                <a:r>
                  <a:rPr lang="en-US" sz="2800" kern="120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and audit a percentage of the video </a:t>
                </a: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data</a:t>
                </a:r>
                <a:endParaRPr lang="en-US" sz="2800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2840693" y="26889148"/>
                <a:ext cx="6766576" cy="1473090"/>
              </a:xfrm>
              <a:custGeom>
                <a:avLst/>
                <a:gdLst>
                  <a:gd name="connsiteX0" fmla="*/ 0 w 6766576"/>
                  <a:gd name="connsiteY0" fmla="*/ 147309 h 1473090"/>
                  <a:gd name="connsiteX1" fmla="*/ 147309 w 6766576"/>
                  <a:gd name="connsiteY1" fmla="*/ 0 h 1473090"/>
                  <a:gd name="connsiteX2" fmla="*/ 6619267 w 6766576"/>
                  <a:gd name="connsiteY2" fmla="*/ 0 h 1473090"/>
                  <a:gd name="connsiteX3" fmla="*/ 6766576 w 6766576"/>
                  <a:gd name="connsiteY3" fmla="*/ 147309 h 1473090"/>
                  <a:gd name="connsiteX4" fmla="*/ 6766576 w 6766576"/>
                  <a:gd name="connsiteY4" fmla="*/ 1325781 h 1473090"/>
                  <a:gd name="connsiteX5" fmla="*/ 6619267 w 6766576"/>
                  <a:gd name="connsiteY5" fmla="*/ 1473090 h 1473090"/>
                  <a:gd name="connsiteX6" fmla="*/ 147309 w 6766576"/>
                  <a:gd name="connsiteY6" fmla="*/ 1473090 h 1473090"/>
                  <a:gd name="connsiteX7" fmla="*/ 0 w 6766576"/>
                  <a:gd name="connsiteY7" fmla="*/ 1325781 h 1473090"/>
                  <a:gd name="connsiteX8" fmla="*/ 0 w 6766576"/>
                  <a:gd name="connsiteY8" fmla="*/ 147309 h 147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6576" h="1473090">
                    <a:moveTo>
                      <a:pt x="0" y="147309"/>
                    </a:moveTo>
                    <a:cubicBezTo>
                      <a:pt x="0" y="65952"/>
                      <a:pt x="65952" y="0"/>
                      <a:pt x="147309" y="0"/>
                    </a:cubicBezTo>
                    <a:lnTo>
                      <a:pt x="6619267" y="0"/>
                    </a:lnTo>
                    <a:cubicBezTo>
                      <a:pt x="6700624" y="0"/>
                      <a:pt x="6766576" y="65952"/>
                      <a:pt x="6766576" y="147309"/>
                    </a:cubicBezTo>
                    <a:lnTo>
                      <a:pt x="6766576" y="1325781"/>
                    </a:lnTo>
                    <a:cubicBezTo>
                      <a:pt x="6766576" y="1407138"/>
                      <a:pt x="6700624" y="1473090"/>
                      <a:pt x="6619267" y="1473090"/>
                    </a:cubicBezTo>
                    <a:lnTo>
                      <a:pt x="147309" y="1473090"/>
                    </a:lnTo>
                    <a:cubicBezTo>
                      <a:pt x="65952" y="1473090"/>
                      <a:pt x="0" y="1407138"/>
                      <a:pt x="0" y="1325781"/>
                    </a:cubicBezTo>
                    <a:lnTo>
                      <a:pt x="0" y="147309"/>
                    </a:lnTo>
                    <a:close/>
                  </a:path>
                </a:pathLst>
              </a:cu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265" tIns="96485" rIns="114265" bIns="96485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NMFS working to develop clear definitions</a:t>
                </a:r>
                <a:endParaRPr lang="en-US" sz="2800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1" name="TextBox 2050"/>
            <p:cNvSpPr txBox="1"/>
            <p:nvPr/>
          </p:nvSpPr>
          <p:spPr>
            <a:xfrm>
              <a:off x="17133586" y="17511228"/>
              <a:ext cx="17620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Issue</a:t>
              </a:r>
              <a:endParaRPr lang="en-US" sz="48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636901" y="17504255"/>
              <a:ext cx="52743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Working Solution</a:t>
              </a:r>
              <a:endParaRPr lang="en-US" sz="4800" b="1" dirty="0"/>
            </a:p>
          </p:txBody>
        </p:sp>
      </p:grpSp>
      <p:pic>
        <p:nvPicPr>
          <p:cNvPr id="2053" name="Picture 20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0987" y="4530973"/>
            <a:ext cx="5822621" cy="3845825"/>
          </a:xfrm>
          <a:prstGeom prst="rect">
            <a:avLst/>
          </a:prstGeom>
        </p:spPr>
      </p:pic>
      <p:pic>
        <p:nvPicPr>
          <p:cNvPr id="81" name="Content Placeholder 5"/>
          <p:cNvPicPr>
            <a:picLocks noChangeAspect="1"/>
          </p:cNvPicPr>
          <p:nvPr/>
        </p:nvPicPr>
        <p:blipFill rotWithShape="1">
          <a:blip r:embed="rId11"/>
          <a:srcRect l="3436" t="4723" r="1329" b="17203"/>
          <a:stretch/>
        </p:blipFill>
        <p:spPr bwMode="auto">
          <a:xfrm>
            <a:off x="32647310" y="15076848"/>
            <a:ext cx="8059479" cy="27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Content Placeholder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786" y="7266511"/>
            <a:ext cx="5183188" cy="3239492"/>
          </a:xfrm>
          <a:prstGeom prst="rect">
            <a:avLst/>
          </a:prstGeom>
        </p:spPr>
      </p:pic>
      <p:pic>
        <p:nvPicPr>
          <p:cNvPr id="2054" name="Picture 20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22263" y="7213758"/>
            <a:ext cx="6934567" cy="35934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43211" y="8924261"/>
            <a:ext cx="13546592" cy="5910827"/>
            <a:chOff x="443211" y="7585314"/>
            <a:chExt cx="13546592" cy="5910827"/>
          </a:xfrm>
        </p:grpSpPr>
        <p:pic>
          <p:nvPicPr>
            <p:cNvPr id="89" name="Picture 88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03" y="8924140"/>
              <a:ext cx="4572000" cy="4572000"/>
            </a:xfrm>
            <a:prstGeom prst="rect">
              <a:avLst/>
            </a:prstGeom>
          </p:spPr>
        </p:pic>
        <p:pic>
          <p:nvPicPr>
            <p:cNvPr id="90" name="Picture 89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803" y="8916356"/>
              <a:ext cx="4572000" cy="4572000"/>
            </a:xfrm>
            <a:prstGeom prst="rect">
              <a:avLst/>
            </a:prstGeom>
          </p:spPr>
        </p:pic>
        <p:pic>
          <p:nvPicPr>
            <p:cNvPr id="91" name="Picture 90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11" y="8924141"/>
              <a:ext cx="4572000" cy="4572000"/>
            </a:xfrm>
            <a:prstGeom prst="rect">
              <a:avLst/>
            </a:prstGeom>
          </p:spPr>
        </p:pic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443211" y="7585314"/>
              <a:ext cx="13252797" cy="1338828"/>
            </a:xfrm>
            <a:prstGeom prst="rect">
              <a:avLst/>
            </a:prstGeom>
            <a:solidFill>
              <a:srgbClr val="DBDCE6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2880" tIns="182880" rIns="182880" bIns="182880">
              <a:spAutoFit/>
            </a:bodyPr>
            <a:lstStyle/>
            <a:p>
              <a:pPr algn="ctr"/>
              <a:r>
                <a:rPr lang="en-US" sz="3500" b="1" dirty="0" smtClean="0"/>
                <a:t>2012 Results</a:t>
              </a:r>
            </a:p>
            <a:p>
              <a:r>
                <a:rPr lang="en-US" sz="2800" b="1" dirty="0" smtClean="0"/>
                <a:t>Fixed Gear Sector: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3150" y="15538002"/>
            <a:ext cx="10197802" cy="5385968"/>
            <a:chOff x="453151" y="13399712"/>
            <a:chExt cx="10197802" cy="5385968"/>
          </a:xfrm>
        </p:grpSpPr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453151" y="13399712"/>
              <a:ext cx="4624322" cy="800219"/>
            </a:xfrm>
            <a:prstGeom prst="rect">
              <a:avLst/>
            </a:prstGeom>
            <a:solidFill>
              <a:srgbClr val="DBDCE6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2880" tIns="182880" rIns="182880" bIns="182880">
              <a:spAutoFit/>
            </a:bodyPr>
            <a:lstStyle/>
            <a:p>
              <a:pPr algn="ctr"/>
              <a:r>
                <a:rPr lang="en-US" sz="2800" b="1" dirty="0" smtClean="0"/>
                <a:t>At-sea Hake Sector:</a:t>
              </a:r>
            </a:p>
          </p:txBody>
        </p:sp>
        <p:pic>
          <p:nvPicPr>
            <p:cNvPr id="94" name="Picture 93"/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72" y="14213680"/>
              <a:ext cx="4572000" cy="4572000"/>
            </a:xfrm>
            <a:prstGeom prst="rect">
              <a:avLst/>
            </a:prstGeom>
          </p:spPr>
        </p:pic>
        <p:pic>
          <p:nvPicPr>
            <p:cNvPr id="95" name="Picture 94"/>
            <p:cNvPicPr/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660" y="14211776"/>
              <a:ext cx="4572000" cy="4572000"/>
            </a:xfrm>
            <a:prstGeom prst="rect">
              <a:avLst/>
            </a:prstGeom>
          </p:spPr>
        </p:pic>
        <p:sp>
          <p:nvSpPr>
            <p:cNvPr id="99" name="Rectangle 29"/>
            <p:cNvSpPr>
              <a:spLocks noChangeArrowheads="1"/>
            </p:cNvSpPr>
            <p:nvPr/>
          </p:nvSpPr>
          <p:spPr bwMode="auto">
            <a:xfrm>
              <a:off x="6026631" y="13421484"/>
              <a:ext cx="4624322" cy="800219"/>
            </a:xfrm>
            <a:prstGeom prst="rect">
              <a:avLst/>
            </a:prstGeom>
            <a:solidFill>
              <a:srgbClr val="DBDCE6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2880" tIns="182880" rIns="182880" bIns="182880">
              <a:spAutoFit/>
            </a:bodyPr>
            <a:lstStyle/>
            <a:p>
              <a:pPr algn="ctr"/>
              <a:r>
                <a:rPr lang="en-US" sz="2800" b="1" dirty="0" smtClean="0"/>
                <a:t>Shoreside Hake Sector: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561871" y="19271392"/>
            <a:ext cx="11803595" cy="13096642"/>
            <a:chOff x="31350856" y="19271392"/>
            <a:chExt cx="11803595" cy="13096642"/>
          </a:xfrm>
        </p:grpSpPr>
        <p:sp>
          <p:nvSpPr>
            <p:cNvPr id="96" name="Rectangle 47"/>
            <p:cNvSpPr>
              <a:spLocks noChangeArrowheads="1"/>
            </p:cNvSpPr>
            <p:nvPr/>
          </p:nvSpPr>
          <p:spPr bwMode="auto">
            <a:xfrm>
              <a:off x="31350856" y="19271392"/>
              <a:ext cx="11803595" cy="13096641"/>
            </a:xfrm>
            <a:prstGeom prst="rect">
              <a:avLst/>
            </a:prstGeom>
            <a:solidFill>
              <a:srgbClr val="DBDCE6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2880" tIns="91440" rIns="182880" bIns="91440">
              <a:noAutofit/>
            </a:bodyPr>
            <a:lstStyle/>
            <a:p>
              <a:pPr algn="ctr"/>
              <a:r>
                <a:rPr lang="en-US" altLang="zh-CN" sz="3500" b="1" dirty="0" smtClean="0">
                  <a:ea typeface="宋体" pitchFamily="1" charset="-122"/>
                </a:rPr>
                <a:t>Accurate Speciation</a:t>
              </a:r>
            </a:p>
            <a:p>
              <a:pPr algn="ctr"/>
              <a:endParaRPr lang="en-US" altLang="zh-CN" sz="1500" b="1" dirty="0" smtClean="0">
                <a:ea typeface="宋体" pitchFamily="1" charset="-122"/>
              </a:endParaRPr>
            </a:p>
            <a:p>
              <a:endParaRPr lang="en-US" sz="2800" dirty="0" smtClean="0"/>
            </a:p>
            <a:p>
              <a:pPr algn="ctr"/>
              <a:r>
                <a:rPr lang="en-US" sz="2800" dirty="0" smtClean="0"/>
                <a:t>Digital </a:t>
              </a:r>
              <a:r>
                <a:rPr lang="en-US" sz="2800" dirty="0"/>
                <a:t>cameras improve the resolution of images captured</a:t>
              </a:r>
            </a:p>
            <a:p>
              <a:endParaRPr lang="en-US" altLang="zh-CN" sz="2800" dirty="0">
                <a:ea typeface="宋体" pitchFamily="1" charset="-122"/>
              </a:endParaRPr>
            </a:p>
            <a:p>
              <a:endParaRPr lang="en-US" altLang="zh-CN" sz="2800" dirty="0" smtClean="0">
                <a:ea typeface="宋体" pitchFamily="1" charset="-122"/>
              </a:endParaRPr>
            </a:p>
            <a:p>
              <a:endParaRPr lang="en-US" altLang="zh-CN" sz="2800" dirty="0">
                <a:ea typeface="宋体" pitchFamily="1" charset="-122"/>
              </a:endParaRPr>
            </a:p>
            <a:p>
              <a:endParaRPr lang="en-US" altLang="zh-CN" sz="2800" dirty="0" smtClean="0">
                <a:ea typeface="宋体" pitchFamily="1" charset="-122"/>
              </a:endParaRPr>
            </a:p>
            <a:p>
              <a:endParaRPr lang="en-US" altLang="zh-CN" sz="2800" dirty="0">
                <a:ea typeface="宋体" pitchFamily="1" charset="-122"/>
              </a:endParaRPr>
            </a:p>
            <a:p>
              <a:endParaRPr lang="en-US" altLang="zh-CN" sz="2800" dirty="0" smtClean="0">
                <a:ea typeface="宋体" pitchFamily="1" charset="-122"/>
              </a:endParaRPr>
            </a:p>
            <a:p>
              <a:endParaRPr lang="en-US" altLang="zh-CN" sz="2800" dirty="0">
                <a:ea typeface="宋体" pitchFamily="1" charset="-122"/>
              </a:endParaRPr>
            </a:p>
            <a:p>
              <a:endParaRPr lang="en-US" altLang="zh-CN" sz="2800" dirty="0" smtClean="0">
                <a:ea typeface="宋体" pitchFamily="1" charset="-122"/>
              </a:endParaRPr>
            </a:p>
            <a:p>
              <a:endParaRPr lang="en-US" altLang="zh-CN" sz="2800" dirty="0">
                <a:ea typeface="宋体" pitchFamily="1" charset="-122"/>
              </a:endParaRPr>
            </a:p>
            <a:p>
              <a:endParaRPr lang="en-US" altLang="zh-CN" sz="2800" dirty="0" smtClean="0">
                <a:ea typeface="宋体" pitchFamily="1" charset="-122"/>
              </a:endParaRPr>
            </a:p>
            <a:p>
              <a:endParaRPr lang="en-US" altLang="zh-CN" sz="2800" dirty="0">
                <a:ea typeface="宋体" pitchFamily="1" charset="-122"/>
              </a:endParaRPr>
            </a:p>
            <a:p>
              <a:pPr algn="ctr"/>
              <a:r>
                <a:rPr lang="en-US" sz="2800" b="1" dirty="0" smtClean="0"/>
                <a:t>Discard </a:t>
              </a:r>
              <a:r>
                <a:rPr lang="en-US" sz="2800" b="1" dirty="0"/>
                <a:t>Chute Study</a:t>
              </a:r>
            </a:p>
            <a:p>
              <a:endParaRPr lang="en-US" altLang="zh-CN" sz="2800" dirty="0">
                <a:ea typeface="宋体" pitchFamily="1" charset="-122"/>
              </a:endParaRPr>
            </a:p>
            <a:p>
              <a:endParaRPr lang="en-US" altLang="zh-CN" sz="2800" dirty="0" smtClean="0">
                <a:ea typeface="宋体" pitchFamily="1" charset="-122"/>
              </a:endParaRPr>
            </a:p>
            <a:p>
              <a:endParaRPr lang="en-US" altLang="zh-CN" sz="2800" dirty="0">
                <a:ea typeface="宋体" pitchFamily="1" charset="-122"/>
              </a:endParaRPr>
            </a:p>
            <a:p>
              <a:endParaRPr lang="en-US" altLang="zh-CN" sz="2800" dirty="0" smtClean="0">
                <a:ea typeface="宋体" pitchFamily="1" charset="-122"/>
              </a:endParaRPr>
            </a:p>
          </p:txBody>
        </p:sp>
        <p:grpSp>
          <p:nvGrpSpPr>
            <p:cNvPr id="2058" name="Group 2057"/>
            <p:cNvGrpSpPr/>
            <p:nvPr/>
          </p:nvGrpSpPr>
          <p:grpSpPr>
            <a:xfrm>
              <a:off x="31737847" y="21152786"/>
              <a:ext cx="11012760" cy="4177984"/>
              <a:chOff x="31900031" y="27595862"/>
              <a:chExt cx="11012760" cy="4177984"/>
            </a:xfrm>
          </p:grpSpPr>
          <p:sp>
            <p:nvSpPr>
              <p:cNvPr id="77" name="Text Placeholder 2"/>
              <p:cNvSpPr txBox="1">
                <a:spLocks/>
              </p:cNvSpPr>
              <p:nvPr/>
            </p:nvSpPr>
            <p:spPr>
              <a:xfrm>
                <a:off x="31935371" y="27595862"/>
                <a:ext cx="4912784" cy="49339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</a:rPr>
                  <a:t>Analog Camera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78" name="Content Placeholder 6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00031" y="28089258"/>
                <a:ext cx="4912784" cy="3684588"/>
              </a:xfrm>
              <a:prstGeom prst="rect">
                <a:avLst/>
              </a:prstGeom>
            </p:spPr>
          </p:pic>
          <p:sp>
            <p:nvSpPr>
              <p:cNvPr id="79" name="Text Placeholder 4"/>
              <p:cNvSpPr txBox="1">
                <a:spLocks/>
              </p:cNvSpPr>
              <p:nvPr/>
            </p:nvSpPr>
            <p:spPr>
              <a:xfrm>
                <a:off x="37017449" y="27595862"/>
                <a:ext cx="5895342" cy="4933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</a:rPr>
                  <a:t>Digital Camera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80" name="Content Placeholder 7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17449" y="28089258"/>
                <a:ext cx="5895342" cy="3684588"/>
              </a:xfrm>
              <a:prstGeom prst="rect">
                <a:avLst/>
              </a:prstGeom>
            </p:spPr>
          </p:pic>
        </p:grpSp>
        <p:grpSp>
          <p:nvGrpSpPr>
            <p:cNvPr id="2057" name="Group 2056"/>
            <p:cNvGrpSpPr/>
            <p:nvPr/>
          </p:nvGrpSpPr>
          <p:grpSpPr>
            <a:xfrm>
              <a:off x="36740295" y="26656385"/>
              <a:ext cx="6207664" cy="4673243"/>
              <a:chOff x="32925697" y="19189093"/>
              <a:chExt cx="8410353" cy="6015420"/>
            </a:xfrm>
          </p:grpSpPr>
          <p:sp>
            <p:nvSpPr>
              <p:cNvPr id="85" name="Text Placeholder 2"/>
              <p:cNvSpPr txBox="1">
                <a:spLocks/>
              </p:cNvSpPr>
              <p:nvPr/>
            </p:nvSpPr>
            <p:spPr>
              <a:xfrm>
                <a:off x="32925697" y="19189093"/>
                <a:ext cx="8410353" cy="82391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</a:rPr>
                  <a:t>Difficult to Speciate Small Red Rockfish and Mixed Flatfish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86" name="Content Placeholder 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77668" y="20013006"/>
                <a:ext cx="8306410" cy="5191507"/>
              </a:xfrm>
              <a:prstGeom prst="rect">
                <a:avLst/>
              </a:prstGeom>
            </p:spPr>
          </p:pic>
        </p:grpSp>
        <p:sp>
          <p:nvSpPr>
            <p:cNvPr id="2059" name="TextBox 2058"/>
            <p:cNvSpPr txBox="1"/>
            <p:nvPr/>
          </p:nvSpPr>
          <p:spPr>
            <a:xfrm>
              <a:off x="31512372" y="26243280"/>
              <a:ext cx="5173599" cy="612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Fisher throws </a:t>
              </a:r>
              <a:r>
                <a:rPr lang="en-US" sz="2800" dirty="0" smtClean="0"/>
                <a:t>fish that would have been discarded </a:t>
              </a:r>
              <a:r>
                <a:rPr lang="en-US" sz="2800" dirty="0"/>
                <a:t>through a chute with mounted </a:t>
              </a:r>
              <a:r>
                <a:rPr lang="en-US" sz="2800" dirty="0" smtClean="0"/>
                <a:t>camera into a separate container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/>
                <a:t>“Discard” fish are sorted and quantified at the dock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Species ID and length information is captured by the video reviewer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/>
                <a:t>S</a:t>
              </a:r>
              <a:r>
                <a:rPr lang="en-US" sz="2800" dirty="0" smtClean="0"/>
                <a:t>peciation and weight estimates from video are compared to dockside values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3211" y="21531726"/>
            <a:ext cx="12162446" cy="10602903"/>
            <a:chOff x="443211" y="19045441"/>
            <a:chExt cx="12162446" cy="10602903"/>
          </a:xfrm>
        </p:grpSpPr>
        <p:sp>
          <p:nvSpPr>
            <p:cNvPr id="108" name="Rectangle 29"/>
            <p:cNvSpPr>
              <a:spLocks noChangeArrowheads="1"/>
            </p:cNvSpPr>
            <p:nvPr/>
          </p:nvSpPr>
          <p:spPr bwMode="auto">
            <a:xfrm>
              <a:off x="443211" y="19045441"/>
              <a:ext cx="12162446" cy="10602903"/>
            </a:xfrm>
            <a:prstGeom prst="rect">
              <a:avLst/>
            </a:prstGeom>
            <a:solidFill>
              <a:srgbClr val="DBDCE6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2880" tIns="182880" rIns="182880" bIns="182880">
              <a:spAutoFit/>
            </a:bodyPr>
            <a:lstStyle/>
            <a:p>
              <a:pPr algn="ctr"/>
              <a:r>
                <a:rPr lang="en-US" sz="3500" b="1" dirty="0" smtClean="0"/>
                <a:t>Camera Systems</a:t>
              </a:r>
            </a:p>
            <a:p>
              <a:pPr algn="ctr"/>
              <a:endParaRPr lang="en-US" sz="3500" b="1" dirty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/>
            </a:p>
            <a:p>
              <a:pPr algn="ctr"/>
              <a:endParaRPr lang="en-US" sz="3500" b="1" dirty="0" smtClean="0"/>
            </a:p>
            <a:p>
              <a:pPr algn="ctr"/>
              <a:endParaRPr lang="en-US" sz="3500" b="1" dirty="0"/>
            </a:p>
            <a:p>
              <a:pPr algn="ctr"/>
              <a:endParaRPr lang="en-US" sz="3500" b="1" dirty="0" smtClean="0"/>
            </a:p>
          </p:txBody>
        </p:sp>
        <p:pic>
          <p:nvPicPr>
            <p:cNvPr id="76" name="Content Placeholder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 bwMode="auto">
            <a:xfrm>
              <a:off x="5049612" y="20213143"/>
              <a:ext cx="7327445" cy="381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61" name="Group 2060"/>
            <p:cNvGrpSpPr/>
            <p:nvPr/>
          </p:nvGrpSpPr>
          <p:grpSpPr>
            <a:xfrm>
              <a:off x="680065" y="26256653"/>
              <a:ext cx="11660699" cy="2938445"/>
              <a:chOff x="440962" y="24523065"/>
              <a:chExt cx="11660699" cy="2938445"/>
            </a:xfrm>
          </p:grpSpPr>
          <p:pic>
            <p:nvPicPr>
              <p:cNvPr id="100" name="Picture 99" descr="V:\reaston\EM\Images\whiting1.jpg"/>
              <p:cNvPicPr/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980" b="55971"/>
              <a:stretch/>
            </p:blipFill>
            <p:spPr bwMode="auto">
              <a:xfrm>
                <a:off x="440962" y="24523065"/>
                <a:ext cx="7970618" cy="29384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09" name="Picture 108" descr="V:\reaston\EM\Images\whiting1.jpg"/>
              <p:cNvPicPr/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84" b="-1"/>
              <a:stretch/>
            </p:blipFill>
            <p:spPr bwMode="auto">
              <a:xfrm>
                <a:off x="8411580" y="24526286"/>
                <a:ext cx="3690081" cy="2935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sp>
          <p:nvSpPr>
            <p:cNvPr id="2060" name="TextBox 2059"/>
            <p:cNvSpPr txBox="1"/>
            <p:nvPr/>
          </p:nvSpPr>
          <p:spPr>
            <a:xfrm>
              <a:off x="583778" y="20191371"/>
              <a:ext cx="4890375" cy="612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>
                  <a:solidFill>
                    <a:srgbClr val="000000"/>
                  </a:solidFill>
                </a:rPr>
                <a:t>Camera systems typically consist </a:t>
              </a:r>
              <a:r>
                <a:rPr lang="en-US" sz="2800" dirty="0" smtClean="0">
                  <a:solidFill>
                    <a:srgbClr val="000000"/>
                  </a:solidFill>
                </a:rPr>
                <a:t>of: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0000"/>
                  </a:solidFill>
                </a:rPr>
                <a:t>V</a:t>
              </a:r>
              <a:r>
                <a:rPr lang="en-US" sz="2800" dirty="0" smtClean="0">
                  <a:solidFill>
                    <a:srgbClr val="000000"/>
                  </a:solidFill>
                </a:rPr>
                <a:t>ideo cameras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rgbClr val="000000"/>
                  </a:solidFill>
                </a:rPr>
                <a:t>Sensors for: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0000"/>
                  </a:solidFill>
                </a:rPr>
                <a:t>L</a:t>
              </a:r>
              <a:r>
                <a:rPr lang="en-US" sz="2800" dirty="0" smtClean="0">
                  <a:solidFill>
                    <a:srgbClr val="000000"/>
                  </a:solidFill>
                </a:rPr>
                <a:t>ocation and speed </a:t>
              </a:r>
              <a:r>
                <a:rPr lang="en-US" sz="2800" dirty="0">
                  <a:solidFill>
                    <a:srgbClr val="000000"/>
                  </a:solidFill>
                </a:rPr>
                <a:t>(GPS</a:t>
              </a:r>
              <a:r>
                <a:rPr lang="en-US" sz="2800" dirty="0" smtClean="0">
                  <a:solidFill>
                    <a:srgbClr val="000000"/>
                  </a:solidFill>
                </a:rPr>
                <a:t>) 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rgbClr val="000000"/>
                  </a:solidFill>
                </a:rPr>
                <a:t>Fishing </a:t>
              </a:r>
              <a:r>
                <a:rPr lang="en-US" sz="2800" dirty="0">
                  <a:solidFill>
                    <a:srgbClr val="000000"/>
                  </a:solidFill>
                </a:rPr>
                <a:t>activity indication (drum rotation or hydraulic </a:t>
              </a:r>
              <a:r>
                <a:rPr lang="en-US" sz="2800" dirty="0" smtClean="0">
                  <a:solidFill>
                    <a:srgbClr val="000000"/>
                  </a:solidFill>
                </a:rPr>
                <a:t>pressure)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rgbClr val="000000"/>
                  </a:solidFill>
                </a:rPr>
                <a:t>Control </a:t>
              </a:r>
              <a:r>
                <a:rPr lang="en-US" sz="2800" dirty="0">
                  <a:solidFill>
                    <a:srgbClr val="000000"/>
                  </a:solidFill>
                </a:rPr>
                <a:t>box that </a:t>
              </a:r>
              <a:r>
                <a:rPr lang="en-US" sz="2800" dirty="0" smtClean="0">
                  <a:solidFill>
                    <a:srgbClr val="000000"/>
                  </a:solidFill>
                </a:rPr>
                <a:t>controls </a:t>
              </a:r>
              <a:r>
                <a:rPr lang="en-US" sz="2800" dirty="0">
                  <a:solidFill>
                    <a:srgbClr val="000000"/>
                  </a:solidFill>
                </a:rPr>
                <a:t>the system and stores the data</a:t>
              </a:r>
              <a:r>
                <a:rPr lang="en-US" sz="2800" dirty="0" smtClean="0">
                  <a:solidFill>
                    <a:srgbClr val="000000"/>
                  </a:solidFill>
                </a:rPr>
                <a:t>.</a:t>
              </a:r>
            </a:p>
            <a:p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95900" y="5115057"/>
            <a:ext cx="5882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>
                <a:solidFill>
                  <a:srgbClr val="000000"/>
                </a:solidFill>
                <a:ea typeface="宋体" pitchFamily="1" charset="-122"/>
              </a:rPr>
              <a:t>PSMFC began testing EM systems on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1" charset="-122"/>
              </a:rPr>
              <a:t>three sectors </a:t>
            </a:r>
            <a:r>
              <a:rPr lang="en-US" altLang="zh-CN" sz="2800" dirty="0">
                <a:solidFill>
                  <a:srgbClr val="000000"/>
                </a:solidFill>
                <a:ea typeface="宋体" pitchFamily="1" charset="-122"/>
              </a:rPr>
              <a:t>of the west coast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1" charset="-122"/>
              </a:rPr>
              <a:t>groundfish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1" charset="-122"/>
              </a:rPr>
              <a:t>Individual Fishing Quota (IFQ) fishery </a:t>
            </a:r>
            <a:r>
              <a:rPr lang="en-US" altLang="zh-CN" sz="2800" dirty="0">
                <a:solidFill>
                  <a:srgbClr val="000000"/>
                </a:solidFill>
                <a:ea typeface="宋体" pitchFamily="1" charset="-122"/>
              </a:rPr>
              <a:t>in the summer of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1" charset="-122"/>
              </a:rPr>
              <a:t>2012</a:t>
            </a:r>
            <a:r>
              <a:rPr lang="en-US" altLang="zh-CN" sz="2800" dirty="0">
                <a:solidFill>
                  <a:srgbClr val="000000"/>
                </a:solidFill>
                <a:ea typeface="宋体" pitchFamily="1" charset="-122"/>
              </a:rPr>
              <a:t>. The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1" charset="-122"/>
              </a:rPr>
              <a:t>project </a:t>
            </a:r>
            <a:r>
              <a:rPr lang="en-US" altLang="zh-CN" sz="2800" dirty="0">
                <a:solidFill>
                  <a:srgbClr val="000000"/>
                </a:solidFill>
                <a:ea typeface="宋体" pitchFamily="1" charset="-122"/>
              </a:rPr>
              <a:t>expanded to include bottom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1" charset="-122"/>
              </a:rPr>
              <a:t>trawl </a:t>
            </a:r>
            <a:r>
              <a:rPr lang="en-US" altLang="zh-CN" sz="2800" dirty="0">
                <a:solidFill>
                  <a:srgbClr val="000000"/>
                </a:solidFill>
                <a:ea typeface="宋体" pitchFamily="1" charset="-122"/>
              </a:rPr>
              <a:t>vessels in 2013.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9019520" y="18848240"/>
            <a:ext cx="4114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34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13222</TotalTime>
  <Words>519</Words>
  <Application>Microsoft Office PowerPoint</Application>
  <PresentationFormat>Custom</PresentationFormat>
  <Paragraphs>130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Cambria Math</vt:lpstr>
      <vt:lpstr>Times New Roman</vt:lpstr>
      <vt:lpstr>Default Design</vt:lpstr>
      <vt:lpstr>PowerPoint Presentation</vt:lpstr>
    </vt:vector>
  </TitlesOfParts>
  <Company>University of Maine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Alia</dc:creator>
  <cp:lastModifiedBy>Alia AlHumaidhi</cp:lastModifiedBy>
  <cp:revision>319</cp:revision>
  <cp:lastPrinted>2013-08-29T22:50:56Z</cp:lastPrinted>
  <dcterms:created xsi:type="dcterms:W3CDTF">2007-03-13T19:49:01Z</dcterms:created>
  <dcterms:modified xsi:type="dcterms:W3CDTF">2013-09-03T21:46:56Z</dcterms:modified>
</cp:coreProperties>
</file>