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32918400" cy="32918400"/>
  <p:notesSz cx="92710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E6"/>
    <a:srgbClr val="E9F4D8"/>
    <a:srgbClr val="FFDEBD"/>
    <a:srgbClr val="F9FDCF"/>
    <a:srgbClr val="DBE7DC"/>
    <a:srgbClr val="DBE6DC"/>
    <a:srgbClr val="FD5F5C"/>
    <a:srgbClr val="DC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509" autoAdjust="0"/>
    <p:restoredTop sz="96866" autoAdjust="0"/>
  </p:normalViewPr>
  <p:slideViewPr>
    <p:cSldViewPr snapToGrid="0">
      <p:cViewPr varScale="1">
        <p:scale>
          <a:sx n="18" d="100"/>
          <a:sy n="18" d="100"/>
        </p:scale>
        <p:origin x="2466" y="72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3569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569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1B8B11-0B56-4CA0-AE36-82DE286AF903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3526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569" y="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25813" y="523875"/>
            <a:ext cx="2620962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135" y="3317876"/>
            <a:ext cx="679873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569" y="6635750"/>
            <a:ext cx="401743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07" rIns="92819" bIns="46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BC46BC-FA99-448D-BBED-7743D235BBE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4737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5813" y="523875"/>
            <a:ext cx="2620962" cy="26193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84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7" y="10226675"/>
            <a:ext cx="27979688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4" y="18653125"/>
            <a:ext cx="2304335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4CE2E-CC1F-4324-8FC7-E8FB26A4463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171A-715A-479F-AEAC-3789284BFA3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0" y="1317625"/>
            <a:ext cx="7406878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5" y="1317625"/>
            <a:ext cx="22106335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2104-59FE-463D-8F7D-261E41D2F89F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107AC-E703-4D65-812B-7ACA0A8E0840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3441"/>
            <a:ext cx="27980879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2538"/>
            <a:ext cx="2798087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F28A5-8B46-4A9A-9173-6F15D347285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4" y="7680325"/>
            <a:ext cx="14756606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1" y="7680325"/>
            <a:ext cx="14756606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B0333-7F1B-4759-9D16-B9E545FC19B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7369178"/>
            <a:ext cx="1454467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10439403"/>
            <a:ext cx="1454467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30" y="7369178"/>
            <a:ext cx="1455062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30" y="10439403"/>
            <a:ext cx="1455062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81EC-800B-4506-B037-3B30A9F130B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05BC1-9A19-4DBA-90C3-816015BEA455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4747-6038-4053-9253-FCBA447BACF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1311275"/>
            <a:ext cx="1082992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1275"/>
            <a:ext cx="184023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5" y="6888163"/>
            <a:ext cx="1082992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F878-F7E5-471B-8D2A-20EF3F09DD9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23042566"/>
            <a:ext cx="19751278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2941641"/>
            <a:ext cx="19751278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25763541"/>
            <a:ext cx="19751278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CE12-4E1C-466F-9FF4-F2100F67CB5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5" y="1317625"/>
            <a:ext cx="296275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5" y="7680325"/>
            <a:ext cx="29627513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5" y="29976763"/>
            <a:ext cx="7681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329">
              <a:defRPr sz="6700">
                <a:ea typeface="宋体" pitchFamily="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5" y="29976763"/>
            <a:ext cx="10425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329">
              <a:defRPr sz="6700">
                <a:ea typeface="宋体" pitchFamily="1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5" y="29976763"/>
            <a:ext cx="7681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329">
              <a:defRPr sz="6700">
                <a:ea typeface="宋体" pitchFamily="1" charset="-122"/>
              </a:defRPr>
            </a:lvl1pPr>
          </a:lstStyle>
          <a:p>
            <a:fld id="{7281B626-C422-47EA-8FAF-E1EC942E0EE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2pPr>
      <a:lvl3pPr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3pPr>
      <a:lvl4pPr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4pPr>
      <a:lvl5pPr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5pPr>
      <a:lvl6pPr marL="457189"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6pPr>
      <a:lvl7pPr marL="914377"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7pPr>
      <a:lvl8pPr marL="1371566"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8pPr>
      <a:lvl9pPr marL="1828754" algn="ctr" defTabSz="4389329" rtl="0" fontAlgn="base">
        <a:spcBef>
          <a:spcPct val="0"/>
        </a:spcBef>
        <a:spcAft>
          <a:spcPct val="0"/>
        </a:spcAft>
        <a:defRPr sz="21099">
          <a:solidFill>
            <a:schemeClr val="tx2"/>
          </a:solidFill>
          <a:latin typeface="Arial" charset="0"/>
        </a:defRPr>
      </a:lvl9pPr>
    </p:titleStyle>
    <p:bodyStyle>
      <a:lvl1pPr marL="1646198" indent="-1646198" algn="l" defTabSz="4389329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436" indent="-1371566" algn="l" defTabSz="4389329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263" indent="-1096935" algn="l" defTabSz="4389329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133" indent="-1096935" algn="l" defTabSz="4389329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592" indent="-1096935" algn="l" defTabSz="4389329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2780" indent="-1096935" algn="l" defTabSz="4389329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89969" indent="-1096935" algn="l" defTabSz="4389329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157" indent="-1096935" algn="l" defTabSz="4389329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346" indent="-1096935" algn="l" defTabSz="4389329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8653"/>
          <a:stretch/>
        </p:blipFill>
        <p:spPr>
          <a:xfrm>
            <a:off x="22299139" y="12976948"/>
            <a:ext cx="8437595" cy="468339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4361" y="15866090"/>
            <a:ext cx="6407451" cy="4676037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83" y="21586351"/>
            <a:ext cx="9138696" cy="5438103"/>
          </a:xfrm>
          <a:prstGeom prst="rect">
            <a:avLst/>
          </a:prstGeom>
        </p:spPr>
      </p:pic>
      <p:pic>
        <p:nvPicPr>
          <p:cNvPr id="2064" name="Picture 20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687" y="12930755"/>
            <a:ext cx="9138696" cy="7456054"/>
          </a:xfrm>
          <a:prstGeom prst="rect">
            <a:avLst/>
          </a:prstGeom>
        </p:spPr>
      </p:pic>
      <p:pic>
        <p:nvPicPr>
          <p:cNvPr id="2063" name="Picture 20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65" y="12906950"/>
            <a:ext cx="9138696" cy="17442168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8384" y="844061"/>
            <a:ext cx="27059161" cy="2708434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0" tIns="457200" rIns="914400" bIns="457200">
            <a:spAutoFit/>
          </a:bodyPr>
          <a:lstStyle/>
          <a:p>
            <a:pPr algn="ctr"/>
            <a:r>
              <a:rPr lang="en-US" sz="8000" b="1" dirty="0"/>
              <a:t>West Coast Groundfish Trawl IFQ Program</a:t>
            </a:r>
          </a:p>
          <a:p>
            <a:pPr lvl="0" algn="ctr"/>
            <a:r>
              <a:rPr lang="en-US" altLang="zh-CN" sz="3600" dirty="0">
                <a:solidFill>
                  <a:srgbClr val="000000"/>
                </a:solidFill>
                <a:ea typeface="宋体" pitchFamily="1" charset="-122"/>
              </a:rPr>
              <a:t>Alia W. Al-Humaidhi </a:t>
            </a:r>
            <a:r>
              <a:rPr lang="en-US" altLang="zh-CN" sz="3600" b="1" dirty="0">
                <a:solidFill>
                  <a:srgbClr val="000000"/>
                </a:solidFill>
                <a:ea typeface="宋体" pitchFamily="1" charset="-122"/>
              </a:rPr>
              <a:t>▪  </a:t>
            </a:r>
            <a:r>
              <a:rPr lang="en-US" altLang="zh-CN" sz="3000" dirty="0">
                <a:solidFill>
                  <a:srgbClr val="000000"/>
                </a:solidFill>
                <a:ea typeface="宋体" pitchFamily="1" charset="-122"/>
              </a:rPr>
              <a:t>Pacific States Marine Fisheries Commission </a:t>
            </a:r>
            <a:r>
              <a:rPr lang="en-US" altLang="zh-CN" sz="3200" b="1" dirty="0">
                <a:solidFill>
                  <a:srgbClr val="000000"/>
                </a:solidFill>
                <a:ea typeface="宋体" pitchFamily="1" charset="-122"/>
              </a:rPr>
              <a:t>▪</a:t>
            </a:r>
            <a:r>
              <a:rPr lang="en-US" altLang="zh-CN" sz="3000" dirty="0">
                <a:solidFill>
                  <a:srgbClr val="000000"/>
                </a:solidFill>
                <a:ea typeface="宋体" pitchFamily="1" charset="-122"/>
              </a:rPr>
              <a:t> Phone: 503-595-3100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341" y="286144"/>
            <a:ext cx="4068375" cy="3824267"/>
          </a:xfrm>
          <a:prstGeom prst="rect">
            <a:avLst/>
          </a:prstGeom>
        </p:spPr>
      </p:pic>
      <p:sp>
        <p:nvSpPr>
          <p:cNvPr id="59" name="Rectangle 73"/>
          <p:cNvSpPr>
            <a:spLocks noChangeArrowheads="1"/>
          </p:cNvSpPr>
          <p:nvPr/>
        </p:nvSpPr>
        <p:spPr bwMode="auto">
          <a:xfrm>
            <a:off x="478384" y="4360978"/>
            <a:ext cx="18287999" cy="5447645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48640" tIns="182880" rIns="548640" bIns="182880">
            <a:spAutoFit/>
          </a:bodyPr>
          <a:lstStyle/>
          <a:p>
            <a:pPr algn="ctr"/>
            <a:r>
              <a:rPr lang="en-US" altLang="zh-CN" sz="3500" b="1" dirty="0" smtClean="0">
                <a:ea typeface="宋体" pitchFamily="1" charset="-122"/>
              </a:rPr>
              <a:t>Overview</a:t>
            </a:r>
          </a:p>
          <a:p>
            <a:pPr algn="ctr"/>
            <a:endParaRPr lang="en-US" altLang="zh-CN" sz="1500" dirty="0">
              <a:ea typeface="宋体" pitchFamily="1" charset="-122"/>
            </a:endParaRPr>
          </a:p>
          <a:p>
            <a:r>
              <a:rPr lang="en-US" altLang="zh-CN" sz="2800" dirty="0">
                <a:ea typeface="宋体" pitchFamily="1" charset="-122"/>
              </a:rPr>
              <a:t>In January 2011, NOAA implemented the Pacific Trawl Rationalization Program, or the West Coast Groundfish Individual Fishing Quota (IFQ) Fishery. </a:t>
            </a:r>
            <a:endParaRPr lang="en-US" altLang="zh-CN" sz="2800" dirty="0" smtClean="0">
              <a:ea typeface="宋体" pitchFamily="1" charset="-122"/>
            </a:endParaRPr>
          </a:p>
          <a:p>
            <a:endParaRPr lang="en-US" sz="2800" dirty="0"/>
          </a:p>
          <a:p>
            <a:r>
              <a:rPr lang="en-US" sz="2800" dirty="0" smtClean="0"/>
              <a:t>Quota for each species or species grouping is divided by NOAA-NWR among quota share holders allowing fishermen to fish quota when market, weather, and fishing conditions are most favorable. </a:t>
            </a:r>
            <a:endParaRPr lang="en-US" altLang="zh-CN" sz="2800" dirty="0">
              <a:ea typeface="宋体" pitchFamily="1" charset="-122"/>
            </a:endParaRPr>
          </a:p>
          <a:p>
            <a:endParaRPr lang="en-US" altLang="zh-CN" sz="2800" dirty="0">
              <a:ea typeface="宋体" pitchFamily="1" charset="-122"/>
            </a:endParaRPr>
          </a:p>
          <a:p>
            <a:r>
              <a:rPr lang="en-US" altLang="zh-CN" sz="2800" dirty="0">
                <a:ea typeface="宋体" pitchFamily="1" charset="-122"/>
              </a:rPr>
              <a:t>The fishery consists of roughly four </a:t>
            </a:r>
            <a:r>
              <a:rPr lang="en-US" altLang="zh-CN" sz="2800" dirty="0" smtClean="0">
                <a:ea typeface="宋体" pitchFamily="1" charset="-122"/>
              </a:rPr>
              <a:t>sectors: </a:t>
            </a:r>
          </a:p>
          <a:p>
            <a:pPr lvl="2"/>
            <a:r>
              <a:rPr lang="en-US" altLang="zh-CN" sz="2800" dirty="0" smtClean="0">
                <a:ea typeface="宋体" pitchFamily="1" charset="-122"/>
              </a:rPr>
              <a:t>At-sea hake, Shoreside hake, Shoreside </a:t>
            </a:r>
            <a:r>
              <a:rPr lang="en-US" altLang="zh-CN" sz="2800" dirty="0">
                <a:ea typeface="宋体" pitchFamily="1" charset="-122"/>
              </a:rPr>
              <a:t>Fixed </a:t>
            </a:r>
            <a:r>
              <a:rPr lang="en-US" altLang="zh-CN" sz="2800" dirty="0" smtClean="0">
                <a:ea typeface="宋体" pitchFamily="1" charset="-122"/>
              </a:rPr>
              <a:t>gear, Shoreside </a:t>
            </a:r>
            <a:r>
              <a:rPr lang="en-US" altLang="zh-CN" sz="2800" dirty="0">
                <a:ea typeface="宋体" pitchFamily="1" charset="-122"/>
              </a:rPr>
              <a:t>Bottom </a:t>
            </a:r>
            <a:r>
              <a:rPr lang="en-US" altLang="zh-CN" sz="2800" dirty="0" smtClean="0">
                <a:ea typeface="宋体" pitchFamily="1" charset="-122"/>
              </a:rPr>
              <a:t>trawl</a:t>
            </a:r>
          </a:p>
          <a:p>
            <a:pPr indent="-23"/>
            <a:endParaRPr lang="en-US" altLang="zh-CN" sz="2800" dirty="0" smtClean="0">
              <a:ea typeface="宋体" pitchFamily="1" charset="-122"/>
            </a:endParaRPr>
          </a:p>
          <a:p>
            <a:pPr indent="-23"/>
            <a:r>
              <a:rPr lang="en-US" altLang="zh-CN" sz="2800" dirty="0" smtClean="0">
                <a:ea typeface="宋体" pitchFamily="1" charset="-122"/>
              </a:rPr>
              <a:t>All values presented on this poster represent the shoreside sectors of the IFQ fishery</a:t>
            </a:r>
          </a:p>
        </p:txBody>
      </p: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20300714" y="4360978"/>
            <a:ext cx="11831001" cy="907941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3500" b="1" dirty="0"/>
              <a:t>Trends – Comparing Pre- and Post- IFQ</a:t>
            </a: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 rot="16200000">
            <a:off x="19171353" y="7431433"/>
            <a:ext cx="3067186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Shoreside Hake</a:t>
            </a:r>
            <a:endParaRPr lang="en-US" sz="2800" b="1" dirty="0"/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 rot="16200000">
            <a:off x="19680307" y="10786798"/>
            <a:ext cx="2049279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/>
              <a:t>Non-Hake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2474660" y="5604873"/>
            <a:ext cx="3665106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Landings by Month</a:t>
            </a:r>
            <a:endParaRPr lang="en-US" sz="2800" b="1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26764219" y="5644097"/>
            <a:ext cx="5367496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Ex-vessel Revenue By Month</a:t>
            </a:r>
            <a:endParaRPr lang="en-US" sz="2800" b="1" dirty="0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20300714" y="14132291"/>
            <a:ext cx="11831001" cy="1631216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Landings by Port Group</a:t>
            </a:r>
          </a:p>
          <a:p>
            <a:pPr algn="ctr"/>
            <a:endParaRPr lang="en-US" sz="1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Shoreside hake sector not presented due to confidentiality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2013 </a:t>
            </a:r>
            <a:r>
              <a:rPr lang="en-US" sz="2000" dirty="0"/>
              <a:t>numbers represent landings through July 31, </a:t>
            </a:r>
            <a:r>
              <a:rPr lang="en-US" sz="2000" dirty="0" smtClean="0"/>
              <a:t>2013 only</a:t>
            </a:r>
            <a:endParaRPr lang="en-US" sz="2000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 rot="16200000">
            <a:off x="21589612" y="17305163"/>
            <a:ext cx="2049279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/>
              <a:t>Non-Hake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83196"/>
          <a:stretch/>
        </p:blipFill>
        <p:spPr>
          <a:xfrm>
            <a:off x="23491066" y="20469186"/>
            <a:ext cx="5450296" cy="538862"/>
          </a:xfrm>
          <a:prstGeom prst="rect">
            <a:avLst/>
          </a:prstGeom>
        </p:spPr>
      </p:pic>
      <p:sp>
        <p:nvSpPr>
          <p:cNvPr id="48" name="Rectangle 29"/>
          <p:cNvSpPr>
            <a:spLocks noChangeArrowheads="1"/>
          </p:cNvSpPr>
          <p:nvPr/>
        </p:nvSpPr>
        <p:spPr bwMode="auto">
          <a:xfrm rot="16200000">
            <a:off x="19468955" y="24965351"/>
            <a:ext cx="3067186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Shoreside Hake</a:t>
            </a:r>
            <a:endParaRPr lang="en-US" sz="2800" b="1" dirty="0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 rot="16200000">
            <a:off x="19977907" y="28764453"/>
            <a:ext cx="2049279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/>
              <a:t>Non-Hake</a:t>
            </a: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478384" y="10596797"/>
            <a:ext cx="18287999" cy="907941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3500" b="1" dirty="0" smtClean="0"/>
              <a:t>How much of the allocation for each IFQ grouping was caught (2010 - 2012)?</a:t>
            </a:r>
            <a:endParaRPr lang="en-US" sz="3500" b="1" dirty="0"/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478384" y="30296817"/>
            <a:ext cx="18287999" cy="2421176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ea typeface="宋体" pitchFamily="1" charset="-122"/>
              </a:rPr>
              <a:t>Quota for most IFQ species or groupings were partially caught in 2011 and 2012 in the shoreside sectors. 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ea typeface="宋体" pitchFamily="1" charset="-122"/>
              </a:rPr>
              <a:t>2010 values for quota utilization are presented for the limited entry (LE) trawl and shoreside hake sectors combined and only for species groupings that either had a sector specific allocation or 90% of the catch estimated in 2010 was made by the LE Trawl and shoreside hake sectors.</a:t>
            </a: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13211421" y="11607333"/>
            <a:ext cx="1965923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2800" b="1" dirty="0"/>
              <a:t>Flatfish</a:t>
            </a:r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13120852" y="20356487"/>
            <a:ext cx="2147062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 err="1"/>
              <a:t>Roundfish</a:t>
            </a:r>
            <a:endParaRPr lang="en-US" sz="2800" b="1" dirty="0"/>
          </a:p>
        </p:txBody>
      </p:sp>
      <p:sp>
        <p:nvSpPr>
          <p:cNvPr id="84" name="Rectangle 29"/>
          <p:cNvSpPr>
            <a:spLocks noChangeArrowheads="1"/>
          </p:cNvSpPr>
          <p:nvPr/>
        </p:nvSpPr>
        <p:spPr bwMode="auto">
          <a:xfrm>
            <a:off x="4105894" y="11607333"/>
            <a:ext cx="1888979" cy="80021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2800" b="1" dirty="0"/>
              <a:t>Rockfish</a:t>
            </a:r>
          </a:p>
        </p:txBody>
      </p:sp>
      <p:cxnSp>
        <p:nvCxnSpPr>
          <p:cNvPr id="2055" name="Straight Connector 2054"/>
          <p:cNvCxnSpPr/>
          <p:nvPr/>
        </p:nvCxnSpPr>
        <p:spPr bwMode="auto">
          <a:xfrm flipV="1">
            <a:off x="1728952" y="14192533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1721744" y="15200329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1721743" y="16202684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1721743" y="17198219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1721743" y="18207394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1721742" y="19216569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1721741" y="20218924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1721741" y="21225393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1721741" y="22230454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721740" y="23239629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721738" y="24245328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1721739" y="25251797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1721738" y="26248573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1721737" y="27259345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1721737" y="28253032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1721737" y="29258644"/>
            <a:ext cx="745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11042239" y="14186848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10650011" y="22790177"/>
            <a:ext cx="7836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29"/>
          <p:cNvSpPr>
            <a:spLocks noChangeArrowheads="1"/>
          </p:cNvSpPr>
          <p:nvPr/>
        </p:nvSpPr>
        <p:spPr bwMode="auto">
          <a:xfrm>
            <a:off x="7001021" y="12552717"/>
            <a:ext cx="220797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 smtClean="0"/>
              <a:t>Catch &amp; Quota (MT)</a:t>
            </a:r>
            <a:endParaRPr lang="en-US" sz="1600" dirty="0"/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16291233" y="12526747"/>
            <a:ext cx="220797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/>
              <a:t>Catch &amp; Quota (MT)</a:t>
            </a:r>
          </a:p>
        </p:txBody>
      </p:sp>
      <p:sp>
        <p:nvSpPr>
          <p:cNvPr id="89" name="Rectangle 29"/>
          <p:cNvSpPr>
            <a:spLocks noChangeArrowheads="1"/>
          </p:cNvSpPr>
          <p:nvPr/>
        </p:nvSpPr>
        <p:spPr bwMode="auto">
          <a:xfrm>
            <a:off x="2939737" y="12460643"/>
            <a:ext cx="22383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 smtClean="0"/>
              <a:t>Percent of Allocation</a:t>
            </a:r>
            <a:endParaRPr lang="en-US" sz="1600" dirty="0"/>
          </a:p>
        </p:txBody>
      </p:sp>
      <p:sp>
        <p:nvSpPr>
          <p:cNvPr id="90" name="Rectangle 29"/>
          <p:cNvSpPr>
            <a:spLocks noChangeArrowheads="1"/>
          </p:cNvSpPr>
          <p:nvPr/>
        </p:nvSpPr>
        <p:spPr bwMode="auto">
          <a:xfrm>
            <a:off x="12009890" y="12460643"/>
            <a:ext cx="22383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 smtClean="0"/>
              <a:t>Percent of Allocation</a:t>
            </a:r>
            <a:endParaRPr lang="en-US" sz="1600" dirty="0"/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22763972" y="20771787"/>
            <a:ext cx="72349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Baseline values do not include any LE fixed gear fishing from </a:t>
            </a:r>
            <a:r>
              <a:rPr lang="en-US" sz="1600" dirty="0" smtClean="0"/>
              <a:t>2008-2010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* 2013 values represent fish tickets through July 31, 2013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Data </a:t>
            </a:r>
            <a:r>
              <a:rPr lang="en-US" sz="1600" dirty="0" smtClean="0"/>
              <a:t>sources: </a:t>
            </a:r>
            <a:r>
              <a:rPr lang="en-US" sz="1600" dirty="0"/>
              <a:t>PacFIN, </a:t>
            </a:r>
            <a:r>
              <a:rPr lang="en-US" sz="1600" dirty="0" err="1" smtClean="0"/>
              <a:t>eTickets</a:t>
            </a:r>
            <a:endParaRPr lang="en-US" sz="1600" dirty="0"/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auto">
          <a:xfrm>
            <a:off x="23251141" y="30890329"/>
            <a:ext cx="59301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2010 values </a:t>
            </a:r>
            <a:r>
              <a:rPr lang="en-US" sz="1600" dirty="0"/>
              <a:t>do not include any LE fixed gear fishing </a:t>
            </a:r>
            <a:endParaRPr lang="en-US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* </a:t>
            </a:r>
            <a:r>
              <a:rPr lang="en-US" sz="1600" dirty="0" smtClean="0"/>
              <a:t>2013 values represent fish tickets through July 31, 2013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Data sources: </a:t>
            </a:r>
            <a:r>
              <a:rPr lang="en-US" sz="1600" dirty="0"/>
              <a:t>PacFIN, </a:t>
            </a:r>
            <a:r>
              <a:rPr lang="en-US" sz="1600" dirty="0" err="1"/>
              <a:t>eTickets</a:t>
            </a:r>
            <a:endParaRPr lang="en-US" sz="1600" dirty="0"/>
          </a:p>
        </p:txBody>
      </p:sp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22900444" y="13168196"/>
            <a:ext cx="72349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Baseline values do not include any LE fixed gear fishing from 2008-2010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2013 values represent fish tickets through July 31, 2013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Data </a:t>
            </a:r>
            <a:r>
              <a:rPr lang="en-US" sz="1600" dirty="0" smtClean="0"/>
              <a:t>sources: </a:t>
            </a:r>
            <a:r>
              <a:rPr lang="en-US" sz="1600" dirty="0"/>
              <a:t>PacFIN, </a:t>
            </a:r>
            <a:r>
              <a:rPr lang="en-US" sz="1600" dirty="0" err="1" smtClean="0"/>
              <a:t>eTickets</a:t>
            </a:r>
            <a:endParaRPr lang="en-US" sz="1600" dirty="0"/>
          </a:p>
        </p:txBody>
      </p:sp>
      <p:sp>
        <p:nvSpPr>
          <p:cNvPr id="2050" name="TextBox 2049"/>
          <p:cNvSpPr txBox="1"/>
          <p:nvPr/>
        </p:nvSpPr>
        <p:spPr>
          <a:xfrm>
            <a:off x="9591951" y="29337643"/>
            <a:ext cx="920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Data sources: NWR Vessel Account Syste</a:t>
            </a:r>
            <a:r>
              <a:rPr lang="en-US" sz="1800" dirty="0"/>
              <a:t>m</a:t>
            </a:r>
            <a:r>
              <a:rPr lang="en-US" sz="1800" dirty="0" smtClean="0"/>
              <a:t>, </a:t>
            </a:r>
            <a:r>
              <a:rPr lang="en-US" sz="1800" dirty="0" err="1" smtClean="0"/>
              <a:t>eTickets</a:t>
            </a:r>
            <a:r>
              <a:rPr lang="en-US" sz="1800" dirty="0" smtClean="0"/>
              <a:t>, 2010 Groundfish Mortality Report</a:t>
            </a:r>
          </a:p>
          <a:p>
            <a:endParaRPr lang="en-US" sz="1000" dirty="0" smtClean="0"/>
          </a:p>
          <a:p>
            <a:r>
              <a:rPr lang="en-US" sz="1000" dirty="0" smtClean="0"/>
              <a:t>Bellman</a:t>
            </a:r>
            <a:r>
              <a:rPr lang="en-US" sz="1000" dirty="0"/>
              <a:t>, M.A., A.W. Al-Humaidhi, J. </a:t>
            </a:r>
            <a:r>
              <a:rPr lang="en-US" sz="1000" dirty="0" err="1"/>
              <a:t>Jannot</a:t>
            </a:r>
            <a:r>
              <a:rPr lang="en-US" sz="1000" dirty="0"/>
              <a:t>, J. </a:t>
            </a:r>
            <a:r>
              <a:rPr lang="en-US" sz="1000" dirty="0" err="1"/>
              <a:t>Majewski</a:t>
            </a:r>
            <a:r>
              <a:rPr lang="en-US" sz="1000" dirty="0"/>
              <a:t>. 2011. Estimated discard and catch of </a:t>
            </a:r>
            <a:r>
              <a:rPr lang="en-US" sz="1000" dirty="0" smtClean="0"/>
              <a:t>groundfish species </a:t>
            </a:r>
            <a:r>
              <a:rPr lang="en-US" sz="1000" dirty="0"/>
              <a:t>in the 2010 U.S. west coast fisheries. West Coast Groundfish Observer Program. National </a:t>
            </a:r>
            <a:r>
              <a:rPr lang="en-US" sz="1000" dirty="0" smtClean="0"/>
              <a:t>Marine Fisheries </a:t>
            </a:r>
            <a:r>
              <a:rPr lang="en-US" sz="1000" dirty="0"/>
              <a:t>Service, NWFSC, 2725 Montlake Blvd E., Seattle, WA 98112</a:t>
            </a: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20602437" y="21923134"/>
            <a:ext cx="11831001" cy="1323439"/>
          </a:xfrm>
          <a:prstGeom prst="rect">
            <a:avLst/>
          </a:prstGeom>
          <a:solidFill>
            <a:srgbClr val="DBDCE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2880" tIns="182880" rIns="182880" bIns="182880">
            <a:spAutoFit/>
          </a:bodyPr>
          <a:lstStyle/>
          <a:p>
            <a:pPr algn="ctr"/>
            <a:r>
              <a:rPr lang="en-US" sz="2800" b="1" dirty="0" smtClean="0"/>
              <a:t>Summaries</a:t>
            </a:r>
          </a:p>
          <a:p>
            <a:pPr algn="ctr"/>
            <a:endParaRPr lang="en-US" sz="1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2013 numbers represent landings through July 31</a:t>
            </a:r>
            <a:r>
              <a:rPr lang="en-US" sz="2000" dirty="0"/>
              <a:t>, 2013 only</a:t>
            </a:r>
          </a:p>
        </p:txBody>
      </p:sp>
      <p:sp>
        <p:nvSpPr>
          <p:cNvPr id="98" name="Rectangle 29"/>
          <p:cNvSpPr>
            <a:spLocks noChangeArrowheads="1"/>
          </p:cNvSpPr>
          <p:nvPr/>
        </p:nvSpPr>
        <p:spPr bwMode="auto">
          <a:xfrm>
            <a:off x="16421764" y="21141095"/>
            <a:ext cx="220797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/>
              <a:t>Catch &amp; Quota (MT)</a:t>
            </a:r>
          </a:p>
        </p:txBody>
      </p:sp>
      <p:sp>
        <p:nvSpPr>
          <p:cNvPr id="99" name="Rectangle 29"/>
          <p:cNvSpPr>
            <a:spLocks noChangeArrowheads="1"/>
          </p:cNvSpPr>
          <p:nvPr/>
        </p:nvSpPr>
        <p:spPr bwMode="auto">
          <a:xfrm>
            <a:off x="11785733" y="21129610"/>
            <a:ext cx="22383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182880" rIns="182880" bIns="182880">
            <a:spAutoFit/>
          </a:bodyPr>
          <a:lstStyle/>
          <a:p>
            <a:pPr algn="ctr"/>
            <a:r>
              <a:rPr lang="en-US" sz="1600" dirty="0" smtClean="0"/>
              <a:t>Percent of Allocation</a:t>
            </a:r>
            <a:endParaRPr lang="en-US" sz="1600" dirty="0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10650011" y="23746446"/>
            <a:ext cx="7836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10650011" y="24735315"/>
            <a:ext cx="7836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11042239" y="15208135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11042239" y="16248886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11042239" y="17266501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11042239" y="18310712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11042239" y="19334164"/>
            <a:ext cx="7444180" cy="8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71" name="Picture 2070"/>
          <p:cNvPicPr>
            <a:picLocks noChangeAspect="1"/>
          </p:cNvPicPr>
          <p:nvPr/>
        </p:nvPicPr>
        <p:blipFill rotWithShape="1">
          <a:blip r:embed="rId10"/>
          <a:srcRect l="9865" t="87322" r="10307"/>
          <a:stretch/>
        </p:blipFill>
        <p:spPr>
          <a:xfrm>
            <a:off x="10561137" y="27583132"/>
            <a:ext cx="7374116" cy="763273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 rotWithShape="1">
          <a:blip r:embed="rId11"/>
          <a:srcRect l="11971" t="83507" r="10846" b="1063"/>
          <a:stretch/>
        </p:blipFill>
        <p:spPr>
          <a:xfrm>
            <a:off x="10734877" y="28215335"/>
            <a:ext cx="6913705" cy="70548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6077990" y="2051625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</a:t>
            </a:r>
            <a:endParaRPr lang="en-US" sz="180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1772201" y="23427779"/>
            <a:ext cx="9491472" cy="74797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259054" y="6457115"/>
            <a:ext cx="10872661" cy="6316003"/>
            <a:chOff x="21259054" y="6457115"/>
            <a:chExt cx="10872661" cy="63160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259054" y="6457115"/>
              <a:ext cx="5505165" cy="6303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650936" y="6457115"/>
              <a:ext cx="5480779" cy="631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6C2399-5FFA-4193-84A5-9AF1C53FDC0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14003</TotalTime>
  <Words>439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宋体</vt:lpstr>
      <vt:lpstr>Arial</vt:lpstr>
      <vt:lpstr>Default Design</vt:lpstr>
      <vt:lpstr>PowerPoint Presentation</vt:lpstr>
    </vt:vector>
  </TitlesOfParts>
  <Company>University of Maine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Alia</dc:creator>
  <cp:lastModifiedBy>Van Hare</cp:lastModifiedBy>
  <cp:revision>351</cp:revision>
  <cp:lastPrinted>2013-09-05T19:04:09Z</cp:lastPrinted>
  <dcterms:created xsi:type="dcterms:W3CDTF">2007-03-13T19:49:01Z</dcterms:created>
  <dcterms:modified xsi:type="dcterms:W3CDTF">2013-09-06T17:25:36Z</dcterms:modified>
</cp:coreProperties>
</file>