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6858000" cy="9144000"/>
  <p:defaultText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8117" autoAdjust="0"/>
  </p:normalViewPr>
  <p:slideViewPr>
    <p:cSldViewPr>
      <p:cViewPr>
        <p:scale>
          <a:sx n="33" d="100"/>
          <a:sy n="33" d="100"/>
        </p:scale>
        <p:origin x="-1770" y="-72"/>
      </p:cViewPr>
      <p:guideLst>
        <p:guide orient="horz" pos="13608"/>
        <p:guide pos="90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7236646094914E-2"/>
          <c:y val="3.9426524997628297E-2"/>
          <c:w val="0.93589795701212997"/>
          <c:h val="0.960573475002372"/>
        </c:manualLayout>
      </c:layout>
      <c:barChart>
        <c:barDir val="col"/>
        <c:grouping val="clustered"/>
        <c:varyColors val="0"/>
        <c:ser>
          <c:idx val="1"/>
          <c:order val="1"/>
          <c:tx>
            <c:strRef>
              <c:f>'Project Timeline'!$D$19</c:f>
              <c:strCache>
                <c:ptCount val="1"/>
                <c:pt idx="0">
                  <c:v>POSITION</c:v>
                </c:pt>
              </c:strCache>
            </c:strRef>
          </c:tx>
          <c:spPr>
            <a:noFill/>
          </c:spPr>
          <c:invertIfNegative val="0"/>
          <c:dLbls>
            <c:dLbl>
              <c:idx val="0"/>
              <c:layout>
                <c:manualLayout>
                  <c:x val="-1.2346319353737699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
              <c:layout>
                <c:manualLayout>
                  <c:x val="-2.19490121844227E-17"/>
                  <c:y val="-4.1068820671032299E-18"/>
                </c:manualLayout>
              </c:layout>
              <c:dLblPos val="outEnd"/>
              <c:showLegendKey val="0"/>
              <c:showVal val="0"/>
              <c:showCatName val="1"/>
              <c:showSerName val="0"/>
              <c:showPercent val="0"/>
              <c:showBubbleSize val="0"/>
            </c:dLbl>
            <c:dLbl>
              <c:idx val="2"/>
              <c:layout>
                <c:manualLayout>
                  <c:x val="-2.19490121844227E-17"/>
                  <c:y val="4.1068820671032299E-18"/>
                </c:manualLayout>
              </c:layout>
              <c:tx>
                <c:rich>
                  <a:bodyPr/>
                  <a:lstStyle/>
                  <a:p>
                    <a:r>
                      <a:rPr lang="en-US" sz="2400" b="1" baseline="0" dirty="0">
                        <a:solidFill>
                          <a:srgbClr val="FF0000"/>
                        </a:solidFill>
                      </a:rPr>
                      <a:t>WCGOP Implemented </a:t>
                    </a:r>
                    <a:r>
                      <a:rPr lang="en-US" sz="2000" b="1" baseline="0" dirty="0">
                        <a:solidFill>
                          <a:srgbClr val="002060"/>
                        </a:solidFill>
                      </a:rPr>
                      <a:t>and Darkblotched Rockfish Declared Overfished</a:t>
                    </a:r>
                    <a:endParaRPr lang="en-US" dirty="0"/>
                  </a:p>
                </c:rich>
              </c:tx>
              <c:dLblPos val="outEnd"/>
              <c:showLegendKey val="0"/>
              <c:showVal val="0"/>
              <c:showCatName val="1"/>
              <c:showSerName val="0"/>
              <c:showPercent val="0"/>
              <c:showBubbleSize val="0"/>
            </c:dLbl>
            <c:dLbl>
              <c:idx val="3"/>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4"/>
              <c:layout>
                <c:manualLayout>
                  <c:x val="-1.0974506092211301E-17"/>
                  <c:y val="4.1068820671032299E-18"/>
                </c:manualLayout>
              </c:layout>
              <c:dLblPos val="outEnd"/>
              <c:showLegendKey val="0"/>
              <c:showVal val="0"/>
              <c:showCatName val="1"/>
              <c:showSerName val="0"/>
              <c:showPercent val="0"/>
              <c:showBubbleSize val="0"/>
            </c:dLbl>
            <c:dLbl>
              <c:idx val="5"/>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6"/>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7"/>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8"/>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9"/>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0"/>
              <c:layout>
                <c:manualLayout>
                  <c:x val="-1.86566603567592E-16"/>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1"/>
              <c:layout>
                <c:manualLayout>
                  <c:x val="-1.0974506092211301E-17"/>
                  <c:y val="-4.1068820671032299E-18"/>
                </c:manualLayout>
              </c:layout>
              <c:tx>
                <c:rich>
                  <a:bodyPr/>
                  <a:lstStyle/>
                  <a:p>
                    <a:r>
                      <a:rPr lang="en-US" sz="2400" b="1" baseline="0" dirty="0" smtClean="0">
                        <a:solidFill>
                          <a:srgbClr val="FF0000"/>
                        </a:solidFill>
                      </a:rPr>
                      <a:t>First </a:t>
                    </a:r>
                    <a:r>
                      <a:rPr lang="en-US" sz="2400" b="1" baseline="0" dirty="0">
                        <a:solidFill>
                          <a:srgbClr val="FF0000"/>
                        </a:solidFill>
                      </a:rPr>
                      <a:t>Catch Share Observer </a:t>
                    </a:r>
                    <a:r>
                      <a:rPr lang="en-US" sz="2400" b="1" baseline="0" dirty="0" smtClean="0">
                        <a:solidFill>
                          <a:srgbClr val="FF0000"/>
                        </a:solidFill>
                      </a:rPr>
                      <a:t>Training</a:t>
                    </a:r>
                    <a:r>
                      <a:rPr lang="en-US" sz="2000" b="1" baseline="0" dirty="0" smtClean="0">
                        <a:solidFill>
                          <a:srgbClr val="002060"/>
                        </a:solidFill>
                      </a:rPr>
                      <a:t>, </a:t>
                    </a:r>
                    <a:r>
                      <a:rPr lang="en-US" sz="2000" b="1" baseline="0" dirty="0" smtClean="0">
                        <a:solidFill>
                          <a:srgbClr val="002060"/>
                        </a:solidFill>
                      </a:rPr>
                      <a:t>and eulachon listed as threatened</a:t>
                    </a:r>
                    <a:endParaRPr lang="en-US" dirty="0"/>
                  </a:p>
                </c:rich>
              </c:tx>
              <c:dLblPos val="outEnd"/>
              <c:showLegendKey val="0"/>
              <c:showVal val="0"/>
              <c:showCatName val="1"/>
              <c:showSerName val="0"/>
              <c:showPercent val="0"/>
              <c:showBubbleSize val="0"/>
            </c:dLbl>
            <c:dLbl>
              <c:idx val="12"/>
              <c:layout/>
              <c:tx>
                <c:rich>
                  <a:bodyPr/>
                  <a:lstStyle/>
                  <a:p>
                    <a:r>
                      <a:rPr lang="en-US" sz="2400" b="1" baseline="0" dirty="0">
                        <a:solidFill>
                          <a:srgbClr val="FF0000"/>
                        </a:solidFill>
                      </a:rPr>
                      <a:t>Catch Share Fishery Implemented</a:t>
                    </a:r>
                  </a:p>
                </c:rich>
              </c:tx>
              <c:dLblPos val="outEnd"/>
              <c:showLegendKey val="0"/>
              <c:showVal val="0"/>
              <c:showCatName val="1"/>
              <c:showSerName val="0"/>
              <c:showPercent val="0"/>
              <c:showBubbleSize val="0"/>
            </c:dLbl>
            <c:dLbl>
              <c:idx val="14"/>
              <c:layout/>
              <c:tx>
                <c:rich>
                  <a:bodyPr/>
                  <a:lstStyle/>
                  <a:p>
                    <a:r>
                      <a:rPr lang="en-US" smtClean="0"/>
                      <a:t>66</a:t>
                    </a:r>
                    <a:r>
                      <a:rPr lang="en-US" baseline="30000" smtClean="0"/>
                      <a:t>th</a:t>
                    </a:r>
                    <a:r>
                      <a:rPr lang="en-US" smtClean="0"/>
                      <a:t> PSMFC</a:t>
                    </a:r>
                    <a:r>
                      <a:rPr lang="en-US" baseline="0" smtClean="0"/>
                      <a:t> AnnUAL Meeting</a:t>
                    </a:r>
                    <a:endParaRPr lang="en-US" dirty="0"/>
                  </a:p>
                </c:rich>
              </c:tx>
              <c:dLblPos val="outEnd"/>
              <c:showLegendKey val="0"/>
              <c:showVal val="0"/>
              <c:showCatName val="1"/>
              <c:showSerName val="0"/>
              <c:showPercent val="0"/>
              <c:showBubbleSize val="0"/>
            </c:dLbl>
            <c:spPr>
              <a:solidFill>
                <a:srgbClr val="EEECE1">
                  <a:alpha val="0"/>
                </a:srgbClr>
              </a:solidFill>
              <a:ln>
                <a:noFill/>
              </a:ln>
              <a:effectLst/>
            </c:spPr>
            <c:txPr>
              <a:bodyPr vertOverflow="overflow" horzOverflow="overflow" wrap="square" lIns="38100" tIns="19050" rIns="38100" bIns="19050" anchor="ctr">
                <a:noAutofit/>
              </a:bodyPr>
              <a:lstStyle/>
              <a:p>
                <a:pPr>
                  <a:defRPr sz="2000" b="1" cap="all" spc="10" baseline="0">
                    <a:solidFill>
                      <a:srgbClr val="002060"/>
                    </a:solidFill>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BarType val="minus"/>
            <c:errValType val="percentage"/>
            <c:noEndCap val="0"/>
            <c:val val="100"/>
            <c:spPr>
              <a:ln w="12700">
                <a:solidFill>
                  <a:sysClr val="windowText" lastClr="000000"/>
                </a:solidFill>
              </a:ln>
            </c:spPr>
          </c:errBars>
          <c:cat>
            <c:strRef>
              <c:f>'Project Timeline'!$C$20:$C$35</c:f>
              <c:strCache>
                <c:ptCount val="15"/>
                <c:pt idx="0">
                  <c:v>Boccacio Rockfish, Lingcod, and POP Declared Overfished</c:v>
                </c:pt>
                <c:pt idx="1">
                  <c:v>Groundfish Fishery Declared a Disaster and Canary and Cowcod Rockfish Declared Overfished</c:v>
                </c:pt>
                <c:pt idx="2">
                  <c:v>WCGOP Implemented and Darkblotched Rockfish Declared Overfished</c:v>
                </c:pt>
                <c:pt idx="3">
                  <c:v>Federal Groundfish Vessel Buyback Program Initiated and Yelloweye Rockfish and P. Hake Declared Overfished</c:v>
                </c:pt>
                <c:pt idx="4">
                  <c:v>92 Vessels Bought Back through federal buyback program</c:v>
                </c:pt>
                <c:pt idx="5">
                  <c:v>Rockfish Conservation Area Implemented, P. Hake Declared Rebuilt, and Vessel Monitoring System(VMS) Program Begins</c:v>
                </c:pt>
                <c:pt idx="6">
                  <c:v>Lingcod Declared Rebuilt and VMS Expanded</c:v>
                </c:pt>
                <c:pt idx="7">
                  <c:v>Reuathorization of the MSA</c:v>
                </c:pt>
                <c:pt idx="9">
                  <c:v>PFMC recommneds trawl rationalization through an IFQ program for the shoreside fishery and co-ops for the whiting mothership and catcher-processor sectors </c:v>
                </c:pt>
                <c:pt idx="10">
                  <c:v>Motion Compensated Scales Designed and Tested and Petrale Sole Declared Overfished</c:v>
                </c:pt>
                <c:pt idx="11">
                  <c:v>Motion Compensated Scales Purchased, Southern Eulochon listed as threatened under the ESA, and First Catch Share Observer Training in November</c:v>
                </c:pt>
                <c:pt idx="12">
                  <c:v>Catch Share Fishery Implemented</c:v>
                </c:pt>
                <c:pt idx="14">
                  <c:v>IFOMC</c:v>
                </c:pt>
              </c:strCache>
            </c:strRef>
          </c:cat>
          <c:val>
            <c:numRef>
              <c:f>'Project Timeline'!$D$20:$D$35</c:f>
              <c:numCache>
                <c:formatCode>General</c:formatCode>
                <c:ptCount val="16"/>
                <c:pt idx="0">
                  <c:v>30</c:v>
                </c:pt>
                <c:pt idx="1">
                  <c:v>-30</c:v>
                </c:pt>
                <c:pt idx="2">
                  <c:v>10</c:v>
                </c:pt>
                <c:pt idx="3">
                  <c:v>-10</c:v>
                </c:pt>
                <c:pt idx="4">
                  <c:v>25</c:v>
                </c:pt>
                <c:pt idx="5">
                  <c:v>-25</c:v>
                </c:pt>
                <c:pt idx="6">
                  <c:v>10</c:v>
                </c:pt>
                <c:pt idx="7">
                  <c:v>-10</c:v>
                </c:pt>
                <c:pt idx="9">
                  <c:v>20</c:v>
                </c:pt>
                <c:pt idx="10">
                  <c:v>-20</c:v>
                </c:pt>
                <c:pt idx="11">
                  <c:v>5</c:v>
                </c:pt>
                <c:pt idx="12">
                  <c:v>-10</c:v>
                </c:pt>
                <c:pt idx="14">
                  <c:v>25</c:v>
                </c:pt>
              </c:numCache>
            </c:numRef>
          </c:val>
        </c:ser>
        <c:dLbls>
          <c:showLegendKey val="0"/>
          <c:showVal val="0"/>
          <c:showCatName val="0"/>
          <c:showSerName val="0"/>
          <c:showPercent val="0"/>
          <c:showBubbleSize val="0"/>
        </c:dLbls>
        <c:gapWidth val="150"/>
        <c:axId val="158895104"/>
        <c:axId val="158893568"/>
      </c:barChart>
      <c:lineChart>
        <c:grouping val="standard"/>
        <c:varyColors val="0"/>
        <c:ser>
          <c:idx val="0"/>
          <c:order val="0"/>
          <c:tx>
            <c:strRef>
              <c:f>'Project Timeline'!$B$19</c:f>
              <c:strCache>
                <c:ptCount val="1"/>
                <c:pt idx="0">
                  <c:v>DATE</c:v>
                </c:pt>
              </c:strCache>
            </c:strRef>
          </c:tx>
          <c:spPr>
            <a:ln>
              <a:noFill/>
            </a:ln>
          </c:spPr>
          <c:marker>
            <c:symbol val="circle"/>
            <c:size val="12"/>
            <c:spPr>
              <a:solidFill>
                <a:schemeClr val="accent1"/>
              </a:solidFill>
              <a:ln w="60325">
                <a:solidFill>
                  <a:schemeClr val="accent1"/>
                </a:solidFill>
              </a:ln>
            </c:spPr>
          </c:marker>
          <c:errBars>
            <c:errDir val="y"/>
            <c:errBarType val="both"/>
            <c:errValType val="percentage"/>
            <c:noEndCap val="0"/>
            <c:val val="5"/>
          </c:errBars>
          <c:cat>
            <c:strRef>
              <c:f>'Project Timeline'!$B$20:$B$35</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Today</c:v>
                </c:pt>
              </c:strCache>
            </c:strRef>
          </c:cat>
          <c:val>
            <c:numRef>
              <c:f>'Project Timeline'!$E$20:$E$35</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smooth val="1"/>
        </c:ser>
        <c:dLbls>
          <c:showLegendKey val="0"/>
          <c:showVal val="0"/>
          <c:showCatName val="0"/>
          <c:showSerName val="0"/>
          <c:showPercent val="0"/>
          <c:showBubbleSize val="0"/>
        </c:dLbls>
        <c:marker val="1"/>
        <c:smooth val="0"/>
        <c:axId val="158888320"/>
        <c:axId val="158890240"/>
      </c:lineChart>
      <c:dateAx>
        <c:axId val="158888320"/>
        <c:scaling>
          <c:orientation val="minMax"/>
        </c:scaling>
        <c:delete val="0"/>
        <c:axPos val="b"/>
        <c:numFmt formatCode="[$-409]d\ mmm;@" sourceLinked="0"/>
        <c:majorTickMark val="cross"/>
        <c:minorTickMark val="in"/>
        <c:tickLblPos val="nextTo"/>
        <c:spPr>
          <a:solidFill>
            <a:srgbClr val="EEECE1">
              <a:alpha val="0"/>
            </a:srgbClr>
          </a:solidFill>
          <a:ln w="76200">
            <a:solidFill>
              <a:sysClr val="windowText" lastClr="000000"/>
            </a:solidFill>
            <a:prstDash val="solid"/>
          </a:ln>
        </c:spPr>
        <c:txPr>
          <a:bodyPr/>
          <a:lstStyle/>
          <a:p>
            <a:pPr>
              <a:defRPr sz="2700" b="0" i="0" baseline="0">
                <a:solidFill>
                  <a:schemeClr val="tx1"/>
                </a:solidFill>
                <a:latin typeface="+mn-lt"/>
              </a:defRPr>
            </a:pPr>
            <a:endParaRPr lang="en-US"/>
          </a:p>
        </c:txPr>
        <c:crossAx val="158890240"/>
        <c:crosses val="autoZero"/>
        <c:auto val="1"/>
        <c:lblOffset val="100"/>
        <c:baseTimeUnit val="days"/>
        <c:majorUnit val="1"/>
        <c:majorTimeUnit val="months"/>
        <c:minorUnit val="7"/>
        <c:minorTimeUnit val="days"/>
      </c:dateAx>
      <c:valAx>
        <c:axId val="158890240"/>
        <c:scaling>
          <c:orientation val="minMax"/>
        </c:scaling>
        <c:delete val="1"/>
        <c:axPos val="l"/>
        <c:numFmt formatCode="General" sourceLinked="1"/>
        <c:majorTickMark val="out"/>
        <c:minorTickMark val="none"/>
        <c:tickLblPos val="nextTo"/>
        <c:crossAx val="158888320"/>
        <c:crosses val="autoZero"/>
        <c:crossBetween val="midCat"/>
      </c:valAx>
      <c:valAx>
        <c:axId val="158893568"/>
        <c:scaling>
          <c:orientation val="minMax"/>
        </c:scaling>
        <c:delete val="1"/>
        <c:axPos val="r"/>
        <c:numFmt formatCode="General" sourceLinked="1"/>
        <c:majorTickMark val="out"/>
        <c:minorTickMark val="none"/>
        <c:tickLblPos val="nextTo"/>
        <c:crossAx val="158895104"/>
        <c:crosses val="max"/>
        <c:crossBetween val="between"/>
      </c:valAx>
      <c:catAx>
        <c:axId val="158895104"/>
        <c:scaling>
          <c:orientation val="minMax"/>
        </c:scaling>
        <c:delete val="1"/>
        <c:axPos val="b"/>
        <c:numFmt formatCode="General" sourceLinked="1"/>
        <c:majorTickMark val="out"/>
        <c:minorTickMark val="none"/>
        <c:tickLblPos val="nextTo"/>
        <c:crossAx val="158893568"/>
        <c:crosses val="autoZero"/>
        <c:auto val="1"/>
        <c:lblAlgn val="ctr"/>
        <c:lblOffset val="100"/>
        <c:noMultiLvlLbl val="0"/>
      </c:catAx>
      <c:spPr>
        <a:noFill/>
      </c:spPr>
    </c:plotArea>
    <c:plotVisOnly val="0"/>
    <c:dispBlanksAs val="gap"/>
    <c:showDLblsOverMax val="0"/>
  </c:chart>
  <c:spPr>
    <a:solidFill>
      <a:srgbClr val="EEECE1">
        <a:alpha val="0"/>
      </a:srgbClr>
    </a:solid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9B6DD-6577-48EA-B59E-DB2F80D40547}" type="datetimeFigureOut">
              <a:rPr lang="en-US" smtClean="0"/>
              <a:t>8/29/2013</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7D1EA-4161-4702-A152-F7AFBA60D359}" type="slidenum">
              <a:rPr lang="en-US" smtClean="0"/>
              <a:t>‹#›</a:t>
            </a:fld>
            <a:endParaRPr lang="en-US"/>
          </a:p>
        </p:txBody>
      </p:sp>
    </p:spTree>
    <p:extLst>
      <p:ext uri="{BB962C8B-B14F-4D97-AF65-F5344CB8AC3E}">
        <p14:creationId xmlns:p14="http://schemas.microsoft.com/office/powerpoint/2010/main" val="215166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7D1EA-4161-4702-A152-F7AFBA60D359}" type="slidenum">
              <a:rPr lang="en-US" smtClean="0"/>
              <a:t>1</a:t>
            </a:fld>
            <a:endParaRPr lang="en-US"/>
          </a:p>
        </p:txBody>
      </p:sp>
    </p:spTree>
    <p:extLst>
      <p:ext uri="{BB962C8B-B14F-4D97-AF65-F5344CB8AC3E}">
        <p14:creationId xmlns:p14="http://schemas.microsoft.com/office/powerpoint/2010/main" val="7086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3421681"/>
            <a:ext cx="24483060"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36993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66678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72334" y="7270916"/>
            <a:ext cx="30618829" cy="1548293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05853" y="7270916"/>
            <a:ext cx="91386420" cy="1548293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274262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30631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6" y="27763474"/>
            <a:ext cx="24483060" cy="8581073"/>
          </a:xfrm>
        </p:spPr>
        <p:txBody>
          <a:bodyPr anchor="t"/>
          <a:lstStyle>
            <a:lvl1pPr algn="l">
              <a:defRPr sz="18000" b="1" cap="all"/>
            </a:lvl1pPr>
          </a:lstStyle>
          <a:p>
            <a:r>
              <a:rPr lang="en-US" smtClean="0"/>
              <a:t>Click to edit Master title style</a:t>
            </a:r>
            <a:endParaRPr lang="en-US"/>
          </a:p>
        </p:txBody>
      </p:sp>
      <p:sp>
        <p:nvSpPr>
          <p:cNvPr id="3" name="Text Placeholder 2"/>
          <p:cNvSpPr>
            <a:spLocks noGrp="1"/>
          </p:cNvSpPr>
          <p:nvPr>
            <p:ph type="body" idx="1"/>
          </p:nvPr>
        </p:nvSpPr>
        <p:spPr>
          <a:xfrm>
            <a:off x="2275286" y="18312296"/>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0C48D-3AA6-4BCC-BB6A-DD663A805758}"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406433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05852" y="42345296"/>
            <a:ext cx="61002623"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288537" y="42345296"/>
            <a:ext cx="61002626"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0C48D-3AA6-4BCC-BB6A-DD663A805758}"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22004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1730220"/>
            <a:ext cx="25923240"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180" y="9671212"/>
            <a:ext cx="12726592"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440180" y="13701712"/>
            <a:ext cx="12726592"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1831" y="9671212"/>
            <a:ext cx="12731591"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4631831" y="13701712"/>
            <a:ext cx="12731591"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0C48D-3AA6-4BCC-BB6A-DD663A805758}"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46239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0C48D-3AA6-4BCC-BB6A-DD663A805758}"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2095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0C48D-3AA6-4BCC-BB6A-DD663A805758}"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1605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720215"/>
            <a:ext cx="9476186" cy="7320915"/>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1261408" y="1720219"/>
            <a:ext cx="16102013" cy="36874613"/>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182" y="9041134"/>
            <a:ext cx="9476186" cy="29553698"/>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C48D-3AA6-4BCC-BB6A-DD663A805758}"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48244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30243780"/>
            <a:ext cx="17282160" cy="3570450"/>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en-US"/>
          </a:p>
        </p:txBody>
      </p:sp>
      <p:sp>
        <p:nvSpPr>
          <p:cNvPr id="4" name="Text Placeholder 3"/>
          <p:cNvSpPr>
            <a:spLocks noGrp="1"/>
          </p:cNvSpPr>
          <p:nvPr>
            <p:ph type="body" sz="half" idx="2"/>
          </p:nvPr>
        </p:nvSpPr>
        <p:spPr>
          <a:xfrm>
            <a:off x="5645707" y="33814230"/>
            <a:ext cx="17282160" cy="5070630"/>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C48D-3AA6-4BCC-BB6A-DD663A805758}"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09518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730220"/>
            <a:ext cx="25923240" cy="7200900"/>
          </a:xfrm>
          <a:prstGeom prst="rect">
            <a:avLst/>
          </a:prstGeom>
        </p:spPr>
        <p:txBody>
          <a:bodyPr vert="horz" lIns="411480" tIns="205740" rIns="411480" bIns="2057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0180" y="10081264"/>
            <a:ext cx="25923240" cy="28513568"/>
          </a:xfrm>
          <a:prstGeom prst="rect">
            <a:avLst/>
          </a:prstGeom>
        </p:spPr>
        <p:txBody>
          <a:bodyPr vert="horz" lIns="411480" tIns="205740" rIns="411480" bIns="2057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40180" y="40045009"/>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FAD0C48D-3AA6-4BCC-BB6A-DD663A805758}" type="datetimeFigureOut">
              <a:rPr lang="en-US" smtClean="0"/>
              <a:t>8/29/2013</a:t>
            </a:fld>
            <a:endParaRPr lang="en-US"/>
          </a:p>
        </p:txBody>
      </p:sp>
      <p:sp>
        <p:nvSpPr>
          <p:cNvPr id="5" name="Footer Placeholder 4"/>
          <p:cNvSpPr>
            <a:spLocks noGrp="1"/>
          </p:cNvSpPr>
          <p:nvPr>
            <p:ph type="ftr" sz="quarter" idx="3"/>
          </p:nvPr>
        </p:nvSpPr>
        <p:spPr>
          <a:xfrm>
            <a:off x="9841230" y="40045009"/>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2580" y="40045009"/>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A7F02DD-D310-4DD6-ADEA-C620B7FA877E}" type="slidenum">
              <a:rPr lang="en-US" smtClean="0"/>
              <a:t>‹#›</a:t>
            </a:fld>
            <a:endParaRPr lang="en-US"/>
          </a:p>
        </p:txBody>
      </p:sp>
    </p:spTree>
    <p:extLst>
      <p:ext uri="{BB962C8B-B14F-4D97-AF65-F5344CB8AC3E}">
        <p14:creationId xmlns:p14="http://schemas.microsoft.com/office/powerpoint/2010/main" val="2825749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28803600" cy="6743700"/>
          </a:xfrm>
        </p:spPr>
        <p:txBody>
          <a:bodyPr>
            <a:normAutofit fontScale="90000"/>
          </a:bodyPr>
          <a:lstStyle/>
          <a:p>
            <a:pPr lvl="0" defTabSz="914400" fontAlgn="base">
              <a:spcBef>
                <a:spcPct val="10000"/>
              </a:spcBef>
              <a:spcAft>
                <a:spcPct val="0"/>
              </a:spcAft>
              <a:defRPr/>
            </a:pPr>
            <a:r>
              <a:rPr lang="en-US" sz="8000" b="1" dirty="0">
                <a:latin typeface="Arial" pitchFamily="34" charset="0"/>
                <a:cs typeface="Arial" pitchFamily="34" charset="0"/>
              </a:rPr>
              <a:t>Rationalizing the Irrational.  </a:t>
            </a:r>
            <a:r>
              <a:rPr lang="en-US" sz="8000" b="1" dirty="0" smtClean="0">
                <a:latin typeface="Arial" pitchFamily="34" charset="0"/>
                <a:cs typeface="Arial" pitchFamily="34" charset="0"/>
              </a:rPr>
              <a:t>Observer Program considerations </a:t>
            </a:r>
            <a:r>
              <a:rPr lang="en-US" sz="8000" b="1" dirty="0" smtClean="0">
                <a:latin typeface="Arial" pitchFamily="34" charset="0"/>
                <a:cs typeface="Arial" pitchFamily="34" charset="0"/>
              </a:rPr>
              <a:t/>
            </a:r>
            <a:br>
              <a:rPr lang="en-US" sz="8000" b="1" dirty="0" smtClean="0">
                <a:latin typeface="Arial" pitchFamily="34" charset="0"/>
                <a:cs typeface="Arial" pitchFamily="34" charset="0"/>
              </a:rPr>
            </a:br>
            <a:r>
              <a:rPr lang="en-US" sz="8000" b="1" dirty="0" smtClean="0">
                <a:latin typeface="Arial" pitchFamily="34" charset="0"/>
                <a:cs typeface="Arial" pitchFamily="34" charset="0"/>
              </a:rPr>
              <a:t>for </a:t>
            </a:r>
            <a:r>
              <a:rPr lang="en-US" sz="8000" b="1" dirty="0" smtClean="0">
                <a:latin typeface="Arial" pitchFamily="34" charset="0"/>
                <a:cs typeface="Arial" pitchFamily="34" charset="0"/>
              </a:rPr>
              <a:t>a fishery transitioning </a:t>
            </a:r>
            <a:r>
              <a:rPr lang="en-US" sz="8000" b="1" dirty="0">
                <a:latin typeface="Arial" pitchFamily="34" charset="0"/>
                <a:cs typeface="Arial" pitchFamily="34" charset="0"/>
              </a:rPr>
              <a:t>to </a:t>
            </a:r>
            <a:r>
              <a:rPr lang="en-US" sz="8000" b="1" dirty="0" smtClean="0">
                <a:latin typeface="Arial" pitchFamily="34" charset="0"/>
                <a:cs typeface="Arial" pitchFamily="34" charset="0"/>
              </a:rPr>
              <a:t>a</a:t>
            </a:r>
            <a:br>
              <a:rPr lang="en-US" sz="8000" b="1" dirty="0" smtClean="0">
                <a:latin typeface="Arial" pitchFamily="34" charset="0"/>
                <a:cs typeface="Arial" pitchFamily="34" charset="0"/>
              </a:rPr>
            </a:br>
            <a:r>
              <a:rPr lang="en-US" sz="8000" b="1" dirty="0" smtClean="0">
                <a:latin typeface="Arial" pitchFamily="34" charset="0"/>
                <a:cs typeface="Arial" pitchFamily="34" charset="0"/>
              </a:rPr>
              <a:t> </a:t>
            </a:r>
            <a:r>
              <a:rPr lang="en-US" sz="8000" b="1" dirty="0" smtClean="0">
                <a:latin typeface="Arial" pitchFamily="34" charset="0"/>
                <a:cs typeface="Arial" pitchFamily="34" charset="0"/>
              </a:rPr>
              <a:t>multi-species individual fishing quota system</a:t>
            </a:r>
            <a:r>
              <a:rPr lang="en-US" sz="8000" b="1" dirty="0" smtClean="0">
                <a:latin typeface="Arial" pitchFamily="34" charset="0"/>
                <a:cs typeface="Arial" pitchFamily="34" charset="0"/>
              </a:rPr>
              <a:t>.</a:t>
            </a:r>
            <a:br>
              <a:rPr lang="en-US" sz="8000" b="1" dirty="0" smtClean="0">
                <a:latin typeface="Arial" pitchFamily="34" charset="0"/>
                <a:cs typeface="Arial" pitchFamily="34" charset="0"/>
              </a:rPr>
            </a:br>
            <a:r>
              <a:rPr lang="en-US" sz="5300" dirty="0" smtClean="0">
                <a:solidFill>
                  <a:srgbClr val="000000"/>
                </a:solidFill>
                <a:latin typeface="Arial" pitchFamily="34" charset="0"/>
                <a:ea typeface="+mn-ea"/>
                <a:cs typeface="Arial" pitchFamily="34" charset="0"/>
              </a:rPr>
              <a:t>Jim Benante</a:t>
            </a:r>
            <a:r>
              <a:rPr lang="en-US" sz="5300" baseline="30000" dirty="0" smtClean="0">
                <a:solidFill>
                  <a:srgbClr val="000000"/>
                </a:solidFill>
                <a:latin typeface="Arial" pitchFamily="34" charset="0"/>
                <a:ea typeface="+mn-ea"/>
                <a:cs typeface="Arial" pitchFamily="34" charset="0"/>
              </a:rPr>
              <a:t>1</a:t>
            </a:r>
            <a:r>
              <a:rPr lang="en-US" sz="5300" dirty="0" smtClean="0">
                <a:solidFill>
                  <a:srgbClr val="000000"/>
                </a:solidFill>
                <a:latin typeface="Arial" pitchFamily="34" charset="0"/>
                <a:ea typeface="+mn-ea"/>
                <a:cs typeface="Arial" pitchFamily="34" charset="0"/>
              </a:rPr>
              <a:t> and Jon McVeigh</a:t>
            </a:r>
            <a:r>
              <a:rPr lang="en-US" sz="5300" baseline="30000" dirty="0" smtClean="0">
                <a:solidFill>
                  <a:srgbClr val="000000"/>
                </a:solidFill>
                <a:latin typeface="Arial" pitchFamily="34" charset="0"/>
                <a:ea typeface="+mn-ea"/>
                <a:cs typeface="Arial" pitchFamily="34" charset="0"/>
              </a:rPr>
              <a:t>2</a:t>
            </a:r>
            <a:r>
              <a:rPr lang="en-US" sz="5300" dirty="0" smtClean="0">
                <a:solidFill>
                  <a:srgbClr val="000000"/>
                </a:solidFill>
                <a:latin typeface="Arial" pitchFamily="34" charset="0"/>
                <a:ea typeface="+mn-ea"/>
                <a:cs typeface="Arial" pitchFamily="34" charset="0"/>
              </a:rPr>
              <a:t> </a:t>
            </a:r>
            <a:r>
              <a:rPr lang="en-US" sz="6000" baseline="30000" dirty="0">
                <a:solidFill>
                  <a:srgbClr val="000000"/>
                </a:solidFill>
                <a:latin typeface="Arial" pitchFamily="34" charset="0"/>
                <a:ea typeface="+mn-ea"/>
                <a:cs typeface="Arial" pitchFamily="34" charset="0"/>
              </a:rPr>
              <a:t/>
            </a:r>
            <a:br>
              <a:rPr lang="en-US" sz="6000" baseline="30000" dirty="0">
                <a:solidFill>
                  <a:srgbClr val="000000"/>
                </a:solidFill>
                <a:latin typeface="Arial" pitchFamily="34" charset="0"/>
                <a:ea typeface="+mn-ea"/>
                <a:cs typeface="Arial" pitchFamily="34" charset="0"/>
              </a:rPr>
            </a:br>
            <a:r>
              <a:rPr lang="en-US" sz="4900" baseline="30000" dirty="0" smtClean="0">
                <a:solidFill>
                  <a:srgbClr val="000000"/>
                </a:solidFill>
                <a:latin typeface="Arial" pitchFamily="34" charset="0"/>
                <a:ea typeface="+mn-ea"/>
                <a:cs typeface="Arial" pitchFamily="34" charset="0"/>
              </a:rPr>
              <a:t>1</a:t>
            </a:r>
            <a:r>
              <a:rPr lang="en-US" sz="4900" dirty="0" smtClean="0">
                <a:solidFill>
                  <a:srgbClr val="000000"/>
                </a:solidFill>
                <a:latin typeface="Arial" pitchFamily="34" charset="0"/>
                <a:ea typeface="+mn-ea"/>
                <a:cs typeface="Arial" pitchFamily="34" charset="0"/>
              </a:rPr>
              <a:t> </a:t>
            </a:r>
            <a:r>
              <a:rPr lang="en-US" sz="4900" dirty="0">
                <a:solidFill>
                  <a:srgbClr val="000000"/>
                </a:solidFill>
                <a:latin typeface="Arial" pitchFamily="34" charset="0"/>
                <a:ea typeface="+mn-ea"/>
                <a:cs typeface="Arial" pitchFamily="34" charset="0"/>
              </a:rPr>
              <a:t>Pacific States Marine Fisheries Commission, Seattle, WA</a:t>
            </a:r>
            <a:br>
              <a:rPr lang="en-US" sz="4900" dirty="0">
                <a:solidFill>
                  <a:srgbClr val="000000"/>
                </a:solidFill>
                <a:latin typeface="Arial" pitchFamily="34" charset="0"/>
                <a:ea typeface="+mn-ea"/>
                <a:cs typeface="Arial" pitchFamily="34" charset="0"/>
              </a:rPr>
            </a:br>
            <a:r>
              <a:rPr lang="en-US" sz="4900" baseline="30000" dirty="0">
                <a:solidFill>
                  <a:srgbClr val="000000"/>
                </a:solidFill>
                <a:latin typeface="Arial" pitchFamily="34" charset="0"/>
                <a:ea typeface="+mn-ea"/>
                <a:cs typeface="Arial" pitchFamily="34" charset="0"/>
              </a:rPr>
              <a:t>2</a:t>
            </a:r>
            <a:r>
              <a:rPr lang="en-US" sz="4900" dirty="0">
                <a:solidFill>
                  <a:srgbClr val="000000"/>
                </a:solidFill>
                <a:latin typeface="Arial" pitchFamily="34" charset="0"/>
                <a:ea typeface="+mn-ea"/>
                <a:cs typeface="Arial" pitchFamily="34" charset="0"/>
              </a:rPr>
              <a:t> NOAA Fisheries, Northwest Fisheries Science </a:t>
            </a:r>
            <a:r>
              <a:rPr lang="en-US" sz="4900" dirty="0" smtClean="0">
                <a:solidFill>
                  <a:srgbClr val="000000"/>
                </a:solidFill>
                <a:latin typeface="Arial" pitchFamily="34" charset="0"/>
                <a:ea typeface="+mn-ea"/>
                <a:cs typeface="Arial" pitchFamily="34" charset="0"/>
              </a:rPr>
              <a:t>Center, </a:t>
            </a:r>
            <a:r>
              <a:rPr lang="en-US" sz="4900" dirty="0">
                <a:solidFill>
                  <a:srgbClr val="000000"/>
                </a:solidFill>
                <a:latin typeface="Arial" pitchFamily="34" charset="0"/>
                <a:ea typeface="+mn-ea"/>
                <a:cs typeface="Arial" pitchFamily="34" charset="0"/>
              </a:rPr>
              <a:t>Seattle, </a:t>
            </a:r>
            <a:r>
              <a:rPr lang="en-US" sz="4900" dirty="0" smtClean="0">
                <a:solidFill>
                  <a:srgbClr val="000000"/>
                </a:solidFill>
                <a:latin typeface="Arial" pitchFamily="34" charset="0"/>
                <a:ea typeface="+mn-ea"/>
                <a:cs typeface="Arial" pitchFamily="34" charset="0"/>
              </a:rPr>
              <a:t>WA</a:t>
            </a:r>
            <a:endParaRPr lang="en-US" sz="4900" dirty="0">
              <a:solidFill>
                <a:srgbClr val="000000"/>
              </a:solidFill>
              <a:latin typeface="Arial" pitchFamily="34" charset="0"/>
              <a:ea typeface="+mn-ea"/>
              <a:cs typeface="Arial" pitchFamily="34" charset="0"/>
            </a:endParaRPr>
          </a:p>
        </p:txBody>
      </p:sp>
      <p:sp>
        <p:nvSpPr>
          <p:cNvPr id="3" name="Subtitle 2"/>
          <p:cNvSpPr>
            <a:spLocks noGrp="1"/>
          </p:cNvSpPr>
          <p:nvPr>
            <p:ph type="subTitle" idx="1"/>
          </p:nvPr>
        </p:nvSpPr>
        <p:spPr>
          <a:xfrm>
            <a:off x="381000" y="6775872"/>
            <a:ext cx="9144000" cy="11007392"/>
          </a:xfrm>
          <a:noFill/>
        </p:spPr>
        <p:txBody>
          <a:bodyPr>
            <a:normAutofit fontScale="25000" lnSpcReduction="20000"/>
          </a:bodyPr>
          <a:lstStyle/>
          <a:p>
            <a:r>
              <a:rPr lang="en-US" sz="16000" b="1" dirty="0" smtClean="0">
                <a:solidFill>
                  <a:schemeClr val="tx1"/>
                </a:solidFill>
                <a:latin typeface="Arial" pitchFamily="34" charset="0"/>
                <a:cs typeface="Arial" pitchFamily="34" charset="0"/>
              </a:rPr>
              <a:t>Introduction</a:t>
            </a:r>
            <a:endParaRPr lang="en-US" sz="16000" b="1" dirty="0">
              <a:solidFill>
                <a:schemeClr val="tx1"/>
              </a:solidFill>
              <a:latin typeface="Arial" pitchFamily="34" charset="0"/>
              <a:cs typeface="Arial" pitchFamily="34" charset="0"/>
            </a:endParaRPr>
          </a:p>
          <a:p>
            <a:pPr algn="just"/>
            <a:r>
              <a:rPr lang="en-US" dirty="0" smtClean="0">
                <a:solidFill>
                  <a:schemeClr val="tx1"/>
                </a:solidFill>
                <a:latin typeface="Book Antiqua" pitchFamily="18" charset="0"/>
              </a:rPr>
              <a:t>The West Coast Groundfish Observer Program(WCGOP) </a:t>
            </a:r>
            <a:r>
              <a:rPr lang="en-US" dirty="0">
                <a:solidFill>
                  <a:schemeClr val="tx1"/>
                </a:solidFill>
                <a:latin typeface="Book Antiqua" pitchFamily="18" charset="0"/>
              </a:rPr>
              <a:t>was initiated to address issues with catch accounting in the groundfish fisheries off the west coast, which were declared an economic disaster in </a:t>
            </a:r>
            <a:r>
              <a:rPr lang="en-US" dirty="0" smtClean="0">
                <a:solidFill>
                  <a:schemeClr val="tx1"/>
                </a:solidFill>
                <a:latin typeface="Book Antiqua" pitchFamily="18" charset="0"/>
              </a:rPr>
              <a:t>2000.   </a:t>
            </a:r>
            <a:r>
              <a:rPr lang="en-US" dirty="0">
                <a:solidFill>
                  <a:schemeClr val="tx1"/>
                </a:solidFill>
                <a:latin typeface="Book Antiqua" pitchFamily="18" charset="0"/>
              </a:rPr>
              <a:t>The WCGOP began in 2001, with four staff members administering the program.  Over the last 12 years, the WCGOP has grown to </a:t>
            </a:r>
            <a:r>
              <a:rPr lang="en-US" dirty="0" smtClean="0">
                <a:solidFill>
                  <a:schemeClr val="tx1"/>
                </a:solidFill>
                <a:latin typeface="Book Antiqua" pitchFamily="18" charset="0"/>
              </a:rPr>
              <a:t>26 </a:t>
            </a:r>
            <a:r>
              <a:rPr lang="en-US" dirty="0">
                <a:solidFill>
                  <a:schemeClr val="tx1"/>
                </a:solidFill>
                <a:latin typeface="Book Antiqua" pitchFamily="18" charset="0"/>
              </a:rPr>
              <a:t>staff members and evolved to adapt to changes in the management of the groundfish </a:t>
            </a:r>
            <a:r>
              <a:rPr lang="en-US" dirty="0" smtClean="0">
                <a:solidFill>
                  <a:schemeClr val="tx1"/>
                </a:solidFill>
                <a:latin typeface="Book Antiqua" pitchFamily="18" charset="0"/>
              </a:rPr>
              <a:t>fishery. The </a:t>
            </a:r>
            <a:r>
              <a:rPr lang="en-US" dirty="0">
                <a:solidFill>
                  <a:schemeClr val="tx1"/>
                </a:solidFill>
                <a:latin typeface="Book Antiqua" pitchFamily="18" charset="0"/>
              </a:rPr>
              <a:t>groundfish fishery operates from Blaine, WA to San Diego, CA, encompassing over 7,800 miles of coastline.   Staff are located in five offices spread along the coast</a:t>
            </a:r>
            <a:r>
              <a:rPr lang="en-US" dirty="0" smtClean="0">
                <a:solidFill>
                  <a:schemeClr val="tx1"/>
                </a:solidFill>
                <a:latin typeface="Book Antiqua" pitchFamily="18" charset="0"/>
              </a:rPr>
              <a:t>. The WCGOP faces many challenges with a large number of species to monitor, a large coastline, overfished species concerns, ESA listed species interactions, etc.   A new monitoring requirement in 2011 added a new and unique challenge for the WCGOP.  </a:t>
            </a:r>
            <a:endParaRPr lang="en-US" dirty="0">
              <a:solidFill>
                <a:schemeClr val="tx1"/>
              </a:solidFill>
              <a:latin typeface="Book Antiqua" pitchFamily="18" charset="0"/>
            </a:endParaRPr>
          </a:p>
          <a:p>
            <a:pPr algn="l"/>
            <a:endParaRPr lang="en-US" sz="12400" dirty="0"/>
          </a:p>
          <a:p>
            <a:pPr algn="l"/>
            <a:endParaRPr lang="en-US" sz="12400" dirty="0"/>
          </a:p>
          <a:p>
            <a:pPr algn="l"/>
            <a:endParaRPr lang="en-US" sz="9600" dirty="0"/>
          </a:p>
        </p:txBody>
      </p:sp>
      <p:sp>
        <p:nvSpPr>
          <p:cNvPr id="4" name="Subtitle 2"/>
          <p:cNvSpPr txBox="1">
            <a:spLocks/>
          </p:cNvSpPr>
          <p:nvPr/>
        </p:nvSpPr>
        <p:spPr>
          <a:xfrm>
            <a:off x="816429" y="23279100"/>
            <a:ext cx="10515600" cy="9443331"/>
          </a:xfrm>
          <a:prstGeom prst="rect">
            <a:avLst/>
          </a:prstGeom>
        </p:spPr>
        <p:txBody>
          <a:bodyPr vert="horz" lIns="411480" tIns="205740" rIns="411480" bIns="205740" rtlCol="0">
            <a:normAutofit/>
          </a:bodyPr>
          <a:lstStyle>
            <a:lvl1pPr marL="0" indent="0" algn="ctr" defTabSz="4114800" rtl="0" eaLnBrk="1" latinLnBrk="0" hangingPunct="1">
              <a:spcBef>
                <a:spcPct val="20000"/>
              </a:spcBef>
              <a:buFont typeface="Arial" pitchFamily="34" charset="0"/>
              <a:buNone/>
              <a:defRPr sz="14400" kern="1200">
                <a:solidFill>
                  <a:schemeClr val="tx1">
                    <a:tint val="75000"/>
                  </a:schemeClr>
                </a:solidFill>
                <a:latin typeface="+mn-lt"/>
                <a:ea typeface="+mn-ea"/>
                <a:cs typeface="+mn-cs"/>
              </a:defRPr>
            </a:lvl1pPr>
            <a:lvl2pPr marL="2057400" indent="0" algn="ctr" defTabSz="4114800" rtl="0" eaLnBrk="1" latinLnBrk="0" hangingPunct="1">
              <a:spcBef>
                <a:spcPct val="20000"/>
              </a:spcBef>
              <a:buFont typeface="Arial" pitchFamily="34" charset="0"/>
              <a:buNone/>
              <a:defRPr sz="12600" kern="1200">
                <a:solidFill>
                  <a:schemeClr val="tx1">
                    <a:tint val="75000"/>
                  </a:schemeClr>
                </a:solidFill>
                <a:latin typeface="+mn-lt"/>
                <a:ea typeface="+mn-ea"/>
                <a:cs typeface="+mn-cs"/>
              </a:defRPr>
            </a:lvl2pPr>
            <a:lvl3pPr marL="4114800" indent="0" algn="ctr" defTabSz="4114800" rtl="0" eaLnBrk="1" latinLnBrk="0" hangingPunct="1">
              <a:spcBef>
                <a:spcPct val="20000"/>
              </a:spcBef>
              <a:buFont typeface="Arial" pitchFamily="34" charset="0"/>
              <a:buNone/>
              <a:defRPr sz="10800" kern="1200">
                <a:solidFill>
                  <a:schemeClr val="tx1">
                    <a:tint val="75000"/>
                  </a:schemeClr>
                </a:solidFill>
                <a:latin typeface="+mn-lt"/>
                <a:ea typeface="+mn-ea"/>
                <a:cs typeface="+mn-cs"/>
              </a:defRPr>
            </a:lvl3pPr>
            <a:lvl4pPr marL="61722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4pPr>
            <a:lvl5pPr marL="82296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5pPr>
            <a:lvl6pPr marL="102870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6pPr>
            <a:lvl7pPr marL="123444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7pPr>
            <a:lvl8pPr marL="144018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8pPr>
            <a:lvl9pPr marL="164592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9pPr>
          </a:lstStyle>
          <a:p>
            <a:pPr algn="l"/>
            <a:endParaRPr lang="en-US" sz="5000" dirty="0"/>
          </a:p>
        </p:txBody>
      </p:sp>
      <p:grpSp>
        <p:nvGrpSpPr>
          <p:cNvPr id="16" name="Group 15"/>
          <p:cNvGrpSpPr/>
          <p:nvPr/>
        </p:nvGrpSpPr>
        <p:grpSpPr>
          <a:xfrm>
            <a:off x="9525000" y="25336500"/>
            <a:ext cx="8991600" cy="5562600"/>
            <a:chOff x="13494510" y="13924562"/>
            <a:chExt cx="10886768" cy="655320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4510" y="13924562"/>
              <a:ext cx="1088676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6527625" y="16020856"/>
              <a:ext cx="6158423" cy="1855519"/>
              <a:chOff x="8239784" y="22471794"/>
              <a:chExt cx="7693983" cy="1353039"/>
            </a:xfrm>
          </p:grpSpPr>
          <p:cxnSp>
            <p:nvCxnSpPr>
              <p:cNvPr id="8" name="Straight Arrow Connector 7"/>
              <p:cNvCxnSpPr/>
              <p:nvPr/>
            </p:nvCxnSpPr>
            <p:spPr>
              <a:xfrm flipV="1">
                <a:off x="13593586" y="22471794"/>
                <a:ext cx="2340181" cy="819070"/>
              </a:xfrm>
              <a:prstGeom prst="straightConnector1">
                <a:avLst/>
              </a:prstGeom>
              <a:ln w="76200" cap="rnd" cmpd="sng">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39784" y="22471794"/>
                <a:ext cx="5842829" cy="1353039"/>
              </a:xfrm>
              <a:prstGeom prst="rect">
                <a:avLst/>
              </a:prstGeom>
              <a:noFill/>
            </p:spPr>
            <p:txBody>
              <a:bodyPr wrap="square" rtlCol="0">
                <a:spAutoFit/>
              </a:bodyPr>
              <a:lstStyle/>
              <a:p>
                <a:r>
                  <a:rPr lang="en-US" sz="2400" b="1" dirty="0" smtClean="0">
                    <a:solidFill>
                      <a:srgbClr val="FF0000"/>
                    </a:solidFill>
                  </a:rPr>
                  <a:t>Catch Share Fishery began (66% increase from 2010)</a:t>
                </a:r>
              </a:p>
            </p:txBody>
          </p:sp>
        </p:gr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033" y="7200901"/>
            <a:ext cx="6476380" cy="1096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ubtitle 2"/>
          <p:cNvSpPr txBox="1">
            <a:spLocks/>
          </p:cNvSpPr>
          <p:nvPr/>
        </p:nvSpPr>
        <p:spPr>
          <a:xfrm>
            <a:off x="236445" y="25717500"/>
            <a:ext cx="9144000" cy="17221200"/>
          </a:xfrm>
          <a:prstGeom prst="rect">
            <a:avLst/>
          </a:prstGeom>
          <a:noFill/>
        </p:spPr>
        <p:txBody>
          <a:bodyPr vert="horz" lIns="411480" tIns="205740" rIns="411480" bIns="205740" rtlCol="0">
            <a:normAutofit fontScale="25000" lnSpcReduction="20000"/>
          </a:bodyPr>
          <a:lstStyle>
            <a:lvl1pPr indent="0" algn="ctr">
              <a:spcBef>
                <a:spcPct val="20000"/>
              </a:spcBef>
              <a:buFont typeface="Arial" pitchFamily="34" charset="0"/>
              <a:buNone/>
              <a:defRPr sz="16000" b="1">
                <a:solidFill>
                  <a:schemeClr val="tx1">
                    <a:tint val="75000"/>
                  </a:schemeClr>
                </a:solidFill>
                <a:latin typeface="Arial" pitchFamily="34" charset="0"/>
                <a:cs typeface="Arial" pitchFamily="34" charset="0"/>
              </a:defRPr>
            </a:lvl1pPr>
            <a:lvl2pPr indent="0" algn="ctr">
              <a:spcBef>
                <a:spcPct val="20000"/>
              </a:spcBef>
              <a:buFont typeface="Arial" pitchFamily="34" charset="0"/>
              <a:buNone/>
              <a:defRPr sz="12600">
                <a:solidFill>
                  <a:schemeClr val="tx1">
                    <a:tint val="75000"/>
                  </a:schemeClr>
                </a:solidFill>
              </a:defRPr>
            </a:lvl2pPr>
            <a:lvl3pPr indent="0" algn="ctr">
              <a:spcBef>
                <a:spcPct val="20000"/>
              </a:spcBef>
              <a:buFont typeface="Arial" pitchFamily="34" charset="0"/>
              <a:buNone/>
              <a:defRPr sz="10800">
                <a:solidFill>
                  <a:schemeClr val="tx1">
                    <a:tint val="75000"/>
                  </a:schemeClr>
                </a:solidFill>
              </a:defRPr>
            </a:lvl3pPr>
            <a:lvl4pPr indent="0" algn="ctr">
              <a:spcBef>
                <a:spcPct val="20000"/>
              </a:spcBef>
              <a:buFont typeface="Arial" pitchFamily="34" charset="0"/>
              <a:buNone/>
              <a:defRPr sz="9000">
                <a:solidFill>
                  <a:schemeClr val="tx1">
                    <a:tint val="75000"/>
                  </a:schemeClr>
                </a:solidFill>
              </a:defRPr>
            </a:lvl4pPr>
            <a:lvl5pPr indent="0" algn="ctr">
              <a:spcBef>
                <a:spcPct val="20000"/>
              </a:spcBef>
              <a:buFont typeface="Arial" pitchFamily="34" charset="0"/>
              <a:buNone/>
              <a:defRPr sz="9000">
                <a:solidFill>
                  <a:schemeClr val="tx1">
                    <a:tint val="75000"/>
                  </a:schemeClr>
                </a:solidFill>
              </a:defRPr>
            </a:lvl5pPr>
            <a:lvl6pPr indent="0" algn="ctr">
              <a:spcBef>
                <a:spcPct val="20000"/>
              </a:spcBef>
              <a:buFont typeface="Arial" pitchFamily="34" charset="0"/>
              <a:buNone/>
              <a:defRPr sz="9000">
                <a:solidFill>
                  <a:schemeClr val="tx1">
                    <a:tint val="75000"/>
                  </a:schemeClr>
                </a:solidFill>
              </a:defRPr>
            </a:lvl6pPr>
            <a:lvl7pPr indent="0" algn="ctr">
              <a:spcBef>
                <a:spcPct val="20000"/>
              </a:spcBef>
              <a:buFont typeface="Arial" pitchFamily="34" charset="0"/>
              <a:buNone/>
              <a:defRPr sz="9000">
                <a:solidFill>
                  <a:schemeClr val="tx1">
                    <a:tint val="75000"/>
                  </a:schemeClr>
                </a:solidFill>
              </a:defRPr>
            </a:lvl7pPr>
            <a:lvl8pPr indent="0" algn="ctr">
              <a:spcBef>
                <a:spcPct val="20000"/>
              </a:spcBef>
              <a:buFont typeface="Arial" pitchFamily="34" charset="0"/>
              <a:buNone/>
              <a:defRPr sz="9000">
                <a:solidFill>
                  <a:schemeClr val="tx1">
                    <a:tint val="75000"/>
                  </a:schemeClr>
                </a:solidFill>
              </a:defRPr>
            </a:lvl8pPr>
            <a:lvl9pPr indent="0" algn="ctr">
              <a:spcBef>
                <a:spcPct val="20000"/>
              </a:spcBef>
              <a:buFont typeface="Arial" pitchFamily="34" charset="0"/>
              <a:buNone/>
              <a:defRPr sz="9000">
                <a:solidFill>
                  <a:schemeClr val="tx1">
                    <a:tint val="75000"/>
                  </a:schemeClr>
                </a:solidFill>
              </a:defRPr>
            </a:lvl9pPr>
          </a:lstStyle>
          <a:p>
            <a:r>
              <a:rPr lang="en-US" dirty="0">
                <a:solidFill>
                  <a:schemeClr val="tx1"/>
                </a:solidFill>
              </a:rPr>
              <a:t>Catch </a:t>
            </a:r>
            <a:r>
              <a:rPr lang="en-US" dirty="0" smtClean="0">
                <a:solidFill>
                  <a:schemeClr val="tx1"/>
                </a:solidFill>
              </a:rPr>
              <a:t>Share Fishery</a:t>
            </a:r>
            <a:endParaRPr lang="en-US" dirty="0">
              <a:solidFill>
                <a:schemeClr val="tx1"/>
              </a:solidFill>
            </a:endParaRPr>
          </a:p>
          <a:p>
            <a:pPr algn="just"/>
            <a:r>
              <a:rPr lang="en-US" sz="14400" b="0" dirty="0">
                <a:solidFill>
                  <a:schemeClr val="tx1"/>
                </a:solidFill>
                <a:latin typeface="Book Antiqua" pitchFamily="18" charset="0"/>
              </a:rPr>
              <a:t>In January 2011 the limited entry groundfish trawl fisheries were rationalized and the Catch Share (CS) Program began.  Under the catch share program, the total allowable catch of 62 groundfish species were divided into shares and allocated to individual permit owners. Full accountability of catch is required under this quota share program and therefore retained and discarded catch counts towards a vessel’s quota.  To accomplish </a:t>
            </a:r>
            <a:r>
              <a:rPr lang="en-US" sz="14400" b="0" dirty="0" smtClean="0">
                <a:solidFill>
                  <a:schemeClr val="tx1"/>
                </a:solidFill>
                <a:latin typeface="Book Antiqua" pitchFamily="18" charset="0"/>
              </a:rPr>
              <a:t>this; </a:t>
            </a:r>
            <a:r>
              <a:rPr lang="en-US" sz="14400" b="0" dirty="0">
                <a:solidFill>
                  <a:schemeClr val="tx1"/>
                </a:solidFill>
                <a:latin typeface="Book Antiqua" pitchFamily="18" charset="0"/>
              </a:rPr>
              <a:t>fishery managers required 100% monitoring using at-sea observers and shore side monitors.  As a result, the number of observers required to monitor the fishery dramatically increased.  The implementation of the new catch shares program had a large impact </a:t>
            </a:r>
            <a:r>
              <a:rPr lang="en-US" sz="14400" b="0" dirty="0" smtClean="0">
                <a:solidFill>
                  <a:schemeClr val="tx1"/>
                </a:solidFill>
                <a:latin typeface="Book Antiqua" pitchFamily="18" charset="0"/>
              </a:rPr>
              <a:t>on </a:t>
            </a:r>
            <a:r>
              <a:rPr lang="en-US" sz="14400" b="0" dirty="0">
                <a:solidFill>
                  <a:schemeClr val="tx1"/>
                </a:solidFill>
                <a:latin typeface="Book Antiqua" pitchFamily="18" charset="0"/>
              </a:rPr>
              <a:t>the </a:t>
            </a:r>
            <a:r>
              <a:rPr lang="en-US" sz="14400" b="0" dirty="0" smtClean="0">
                <a:solidFill>
                  <a:schemeClr val="tx1"/>
                </a:solidFill>
                <a:latin typeface="Book Antiqua" pitchFamily="18" charset="0"/>
              </a:rPr>
              <a:t>WCGOP.  In </a:t>
            </a:r>
            <a:r>
              <a:rPr lang="en-US" sz="14400" b="0" dirty="0">
                <a:solidFill>
                  <a:schemeClr val="tx1"/>
                </a:solidFill>
                <a:latin typeface="Book Antiqua" pitchFamily="18" charset="0"/>
              </a:rPr>
              <a:t>2010, </a:t>
            </a:r>
            <a:r>
              <a:rPr lang="en-US" sz="14400" b="0" dirty="0" smtClean="0">
                <a:solidFill>
                  <a:schemeClr val="tx1"/>
                </a:solidFill>
                <a:latin typeface="Book Antiqua" pitchFamily="18" charset="0"/>
              </a:rPr>
              <a:t>the WCGOP began to</a:t>
            </a:r>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smtClean="0">
              <a:solidFill>
                <a:schemeClr val="tx1"/>
              </a:solidFill>
              <a:latin typeface="Book Antiqua" pitchFamily="18" charset="0"/>
            </a:endParaRPr>
          </a:p>
          <a:p>
            <a:pPr algn="just"/>
            <a:r>
              <a:rPr lang="en-US" sz="14400" b="0" dirty="0" smtClean="0">
                <a:solidFill>
                  <a:schemeClr val="tx1"/>
                </a:solidFill>
                <a:latin typeface="Book Antiqua" pitchFamily="18" charset="0"/>
              </a:rPr>
              <a:t>prepare </a:t>
            </a:r>
            <a:r>
              <a:rPr lang="en-US" sz="14400" b="0" dirty="0">
                <a:solidFill>
                  <a:schemeClr val="tx1"/>
                </a:solidFill>
                <a:latin typeface="Book Antiqua" pitchFamily="18" charset="0"/>
              </a:rPr>
              <a:t>for the catch shares program by adapting sampling strategies, training curriculum, manuals, forms, the database, gear, etc.  Once catch shares was implemented, the WCGOP program adapted to the increased number of training and briefing classes, data, debriefings, gear management, etc.   </a:t>
            </a:r>
          </a:p>
          <a:p>
            <a:endParaRPr lang="en-US" sz="14400" dirty="0"/>
          </a:p>
        </p:txBody>
      </p:sp>
      <p:grpSp>
        <p:nvGrpSpPr>
          <p:cNvPr id="40" name="Group 39"/>
          <p:cNvGrpSpPr/>
          <p:nvPr/>
        </p:nvGrpSpPr>
        <p:grpSpPr>
          <a:xfrm>
            <a:off x="9525000" y="30975300"/>
            <a:ext cx="9144000" cy="9351943"/>
            <a:chOff x="11720050" y="20131941"/>
            <a:chExt cx="9774435" cy="8758030"/>
          </a:xfrm>
        </p:grpSpPr>
        <p:sp>
          <p:nvSpPr>
            <p:cNvPr id="25" name="TextBox 24"/>
            <p:cNvSpPr txBox="1"/>
            <p:nvPr/>
          </p:nvSpPr>
          <p:spPr>
            <a:xfrm>
              <a:off x="11720050" y="20131941"/>
              <a:ext cx="9696708" cy="8758030"/>
            </a:xfrm>
            <a:prstGeom prst="rect">
              <a:avLst/>
            </a:prstGeom>
            <a:noFill/>
          </p:spPr>
          <p:txBody>
            <a:bodyPr wrap="square" rtlCol="0">
              <a:noAutofit/>
            </a:bodyPr>
            <a:lstStyle/>
            <a:p>
              <a:pPr algn="ctr">
                <a:lnSpc>
                  <a:spcPct val="80000"/>
                </a:lnSpc>
                <a:spcBef>
                  <a:spcPct val="20000"/>
                </a:spcBef>
              </a:pPr>
              <a:r>
                <a:rPr lang="en-US" sz="4000" b="1" dirty="0" smtClean="0">
                  <a:latin typeface="Arial" pitchFamily="34" charset="0"/>
                  <a:cs typeface="Arial" pitchFamily="34" charset="0"/>
                </a:rPr>
                <a:t>Safety</a:t>
              </a:r>
              <a:endParaRPr lang="en-US" sz="4000" b="1" dirty="0">
                <a:latin typeface="Arial" pitchFamily="34" charset="0"/>
                <a:cs typeface="Arial" pitchFamily="34" charset="0"/>
              </a:endParaRPr>
            </a:p>
            <a:p>
              <a:pPr algn="just"/>
              <a:r>
                <a:rPr lang="en-US" sz="3600" dirty="0" smtClean="0">
                  <a:latin typeface="Book Antiqua" pitchFamily="18" charset="0"/>
                </a:rPr>
                <a:t>There were 4,000 more sea days in 2011 vs. 2010.  With </a:t>
              </a:r>
              <a:r>
                <a:rPr lang="en-US" sz="3600" dirty="0">
                  <a:latin typeface="Book Antiqua" pitchFamily="18" charset="0"/>
                </a:rPr>
                <a:t>over </a:t>
              </a:r>
              <a:r>
                <a:rPr lang="en-US" sz="3600" dirty="0" smtClean="0">
                  <a:latin typeface="Book Antiqua" pitchFamily="18" charset="0"/>
                </a:rPr>
                <a:t>19,000 </a:t>
              </a:r>
              <a:r>
                <a:rPr lang="en-US" sz="3600" dirty="0">
                  <a:latin typeface="Book Antiqua" pitchFamily="18" charset="0"/>
                </a:rPr>
                <a:t>days at sea in </a:t>
              </a:r>
              <a:r>
                <a:rPr lang="en-US" sz="3600" dirty="0" smtClean="0">
                  <a:latin typeface="Book Antiqua" pitchFamily="18" charset="0"/>
                </a:rPr>
                <a:t>2011-2012, </a:t>
              </a:r>
              <a:r>
                <a:rPr lang="en-US" sz="3600" dirty="0">
                  <a:latin typeface="Book Antiqua" pitchFamily="18" charset="0"/>
                </a:rPr>
                <a:t>the potential for accidents and injuries </a:t>
              </a:r>
              <a:r>
                <a:rPr lang="en-US" sz="3600" dirty="0" smtClean="0">
                  <a:latin typeface="Book Antiqua" pitchFamily="18" charset="0"/>
                </a:rPr>
                <a:t>is real and needs </a:t>
              </a:r>
              <a:r>
                <a:rPr lang="en-US" sz="3600" dirty="0">
                  <a:latin typeface="Book Antiqua" pitchFamily="18" charset="0"/>
                </a:rPr>
                <a:t>to be addressed on a daily </a:t>
              </a:r>
              <a:r>
                <a:rPr lang="en-US" sz="3600" dirty="0" smtClean="0">
                  <a:latin typeface="Book Antiqua" pitchFamily="18" charset="0"/>
                </a:rPr>
                <a:t>basis. Maintaining a high level of safety standards during a time period when the breadth and  scope of a program changes dramatically can be a challenge.</a:t>
              </a:r>
            </a:p>
            <a:p>
              <a:pPr algn="just"/>
              <a:endParaRPr lang="en-US" sz="3600" dirty="0">
                <a:latin typeface="Book Antiqua" pitchFamily="18" charset="0"/>
              </a:endParaRPr>
            </a:p>
            <a:p>
              <a:pPr algn="just"/>
              <a:endParaRPr lang="en-US" sz="3600" dirty="0" smtClean="0">
                <a:latin typeface="Book Antiqua" pitchFamily="18" charset="0"/>
              </a:endParaRPr>
            </a:p>
            <a:p>
              <a:pPr algn="just"/>
              <a:endParaRPr lang="en-US" sz="3600" dirty="0">
                <a:latin typeface="Book Antiqua" pitchFamily="18" charset="0"/>
              </a:endParaRPr>
            </a:p>
            <a:p>
              <a:pPr algn="just"/>
              <a:r>
                <a:rPr lang="en-US" sz="3600" dirty="0" smtClean="0">
                  <a:latin typeface="Book Antiqua" pitchFamily="18" charset="0"/>
                </a:rPr>
                <a:t>The WCGOP continues to put safety at the forefront of observer training and there has been no change in training curriculum with regards to safety training since CS implementation.</a:t>
              </a:r>
              <a:r>
                <a:rPr lang="en-US" sz="3600" dirty="0">
                  <a:latin typeface="Book Antiqua" pitchFamily="18" charset="0"/>
                </a:rPr>
                <a:t> </a:t>
              </a:r>
              <a:r>
                <a:rPr lang="en-US" sz="3600" dirty="0" smtClean="0">
                  <a:latin typeface="Book Antiqua" pitchFamily="18" charset="0"/>
                </a:rPr>
                <a:t> In addition, high quality safety equipment is provided and the WCGOP works closely with the USCG and NMFS enforcement to ensure observer safety standards are maintained during deployments.</a:t>
              </a:r>
            </a:p>
          </p:txBody>
        </p:sp>
        <p:pic>
          <p:nvPicPr>
            <p:cNvPr id="30" name="Picture 29" descr="\\nptfile.nmfs.local\FRAM\WCGOP\Observer images\cold watercloseup\_EAB619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20050" y="24770391"/>
              <a:ext cx="9774435" cy="1481149"/>
            </a:xfrm>
            <a:prstGeom prst="rect">
              <a:avLst/>
            </a:prstGeom>
            <a:noFill/>
            <a:ln>
              <a:noFill/>
            </a:ln>
          </p:spPr>
        </p:pic>
      </p:grpSp>
      <p:graphicFrame>
        <p:nvGraphicFramePr>
          <p:cNvPr id="26" name="Table 25"/>
          <p:cNvGraphicFramePr>
            <a:graphicFrameLocks noGrp="1"/>
          </p:cNvGraphicFramePr>
          <p:nvPr>
            <p:extLst>
              <p:ext uri="{D42A27DB-BD31-4B8C-83A1-F6EECF244321}">
                <p14:modId xmlns:p14="http://schemas.microsoft.com/office/powerpoint/2010/main" val="2378720252"/>
              </p:ext>
            </p:extLst>
          </p:nvPr>
        </p:nvGraphicFramePr>
        <p:xfrm>
          <a:off x="424139" y="35394900"/>
          <a:ext cx="8686800" cy="3053080"/>
        </p:xfrm>
        <a:graphic>
          <a:graphicData uri="http://schemas.openxmlformats.org/drawingml/2006/table">
            <a:tbl>
              <a:tblPr firstRow="1" firstCol="1" bandRow="1">
                <a:tableStyleId>{3B4B98B0-60AC-42C2-AFA5-B58CD77FA1E5}</a:tableStyleId>
              </a:tblPr>
              <a:tblGrid>
                <a:gridCol w="2464435"/>
                <a:gridCol w="2564765"/>
                <a:gridCol w="3657600"/>
              </a:tblGrid>
              <a:tr h="958411">
                <a:tc>
                  <a:txBody>
                    <a:bodyPr/>
                    <a:lstStyle/>
                    <a:p>
                      <a:pPr marL="0" marR="0" algn="ctr">
                        <a:lnSpc>
                          <a:spcPct val="115000"/>
                        </a:lnSpc>
                        <a:spcBef>
                          <a:spcPts val="0"/>
                        </a:spcBef>
                        <a:spcAft>
                          <a:spcPts val="0"/>
                        </a:spcAft>
                      </a:pPr>
                      <a:r>
                        <a:rPr lang="en-US" sz="3600" dirty="0">
                          <a:effectLst/>
                          <a:latin typeface="Book Antiqua"/>
                          <a:cs typeface="Book Antiqua"/>
                        </a:rPr>
                        <a:t>Year</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Number </a:t>
                      </a:r>
                      <a:r>
                        <a:rPr lang="en-US" sz="3600" dirty="0" smtClean="0">
                          <a:effectLst/>
                          <a:latin typeface="Book Antiqua"/>
                          <a:cs typeface="Book Antiqua"/>
                        </a:rPr>
                        <a:t>of</a:t>
                      </a:r>
                      <a:r>
                        <a:rPr lang="en-US" sz="3600" baseline="0" dirty="0" smtClean="0">
                          <a:effectLst/>
                          <a:latin typeface="Book Antiqua"/>
                          <a:cs typeface="Book Antiqua"/>
                        </a:rPr>
                        <a:t> </a:t>
                      </a:r>
                      <a:r>
                        <a:rPr lang="en-US" sz="3600" dirty="0" smtClean="0">
                          <a:effectLst/>
                          <a:latin typeface="Book Antiqua"/>
                          <a:cs typeface="Book Antiqua"/>
                        </a:rPr>
                        <a:t>observers</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 increase</a:t>
                      </a:r>
                      <a:r>
                        <a:rPr lang="en-US" sz="3600" baseline="0" dirty="0" smtClean="0">
                          <a:effectLst/>
                          <a:latin typeface="Book Antiqua"/>
                          <a:ea typeface="Calibri"/>
                          <a:cs typeface="Book Antiqua"/>
                        </a:rPr>
                        <a:t> from 2010</a:t>
                      </a:r>
                    </a:p>
                  </a:txBody>
                  <a:tcPr marL="68580" marR="68580" marT="0" marB="0"/>
                </a:tc>
              </a:tr>
              <a:tr h="475155">
                <a:tc>
                  <a:txBody>
                    <a:bodyPr/>
                    <a:lstStyle/>
                    <a:p>
                      <a:pPr marL="0" marR="0" algn="l">
                        <a:lnSpc>
                          <a:spcPct val="115000"/>
                        </a:lnSpc>
                        <a:spcBef>
                          <a:spcPts val="0"/>
                        </a:spcBef>
                        <a:spcAft>
                          <a:spcPts val="0"/>
                        </a:spcAft>
                      </a:pPr>
                      <a:r>
                        <a:rPr lang="en-US" sz="3600" dirty="0" smtClean="0">
                          <a:effectLst/>
                          <a:latin typeface="Book Antiqua"/>
                          <a:cs typeface="Book Antiqua"/>
                        </a:rPr>
                        <a:t>2001-2010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cs typeface="Book Antiqua"/>
                        </a:rPr>
                        <a:t>20-40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endParaRPr lang="en-US" sz="3600" dirty="0">
                        <a:effectLst/>
                        <a:latin typeface="Book Antiqua"/>
                        <a:ea typeface="Calibri"/>
                        <a:cs typeface="Book Antiqua"/>
                      </a:endParaRPr>
                    </a:p>
                  </a:txBody>
                  <a:tcPr marL="68580" marR="68580" marT="0" marB="0"/>
                </a:tc>
              </a:tr>
              <a:tr h="475155">
                <a:tc>
                  <a:txBody>
                    <a:bodyPr/>
                    <a:lstStyle/>
                    <a:p>
                      <a:pPr marL="0" marR="0" algn="l">
                        <a:lnSpc>
                          <a:spcPct val="115000"/>
                        </a:lnSpc>
                        <a:spcBef>
                          <a:spcPts val="0"/>
                        </a:spcBef>
                        <a:spcAft>
                          <a:spcPts val="0"/>
                        </a:spcAft>
                      </a:pPr>
                      <a:r>
                        <a:rPr lang="en-US" sz="3600" dirty="0">
                          <a:effectLst/>
                          <a:latin typeface="Book Antiqua"/>
                          <a:cs typeface="Book Antiqua"/>
                        </a:rPr>
                        <a:t>2011</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140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71%</a:t>
                      </a:r>
                      <a:endParaRPr lang="en-US" sz="3600" dirty="0">
                        <a:effectLst/>
                        <a:latin typeface="Book Antiqua"/>
                        <a:ea typeface="Calibri"/>
                        <a:cs typeface="Book Antiqua"/>
                      </a:endParaRPr>
                    </a:p>
                  </a:txBody>
                  <a:tcPr marL="68580" marR="68580" marT="0" marB="0"/>
                </a:tc>
              </a:tr>
              <a:tr h="475155">
                <a:tc>
                  <a:txBody>
                    <a:bodyPr/>
                    <a:lstStyle/>
                    <a:p>
                      <a:pPr marL="0" marR="0" algn="l">
                        <a:lnSpc>
                          <a:spcPct val="115000"/>
                        </a:lnSpc>
                        <a:spcBef>
                          <a:spcPts val="0"/>
                        </a:spcBef>
                        <a:spcAft>
                          <a:spcPts val="0"/>
                        </a:spcAft>
                      </a:pPr>
                      <a:r>
                        <a:rPr lang="en-US" sz="3600" dirty="0">
                          <a:effectLst/>
                          <a:latin typeface="Book Antiqua"/>
                          <a:cs typeface="Book Antiqua"/>
                        </a:rPr>
                        <a:t>2012</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115</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65%</a:t>
                      </a:r>
                      <a:endParaRPr lang="en-US" sz="3600" dirty="0">
                        <a:effectLst/>
                        <a:latin typeface="Book Antiqua"/>
                        <a:ea typeface="Calibri"/>
                        <a:cs typeface="Book Antiqua"/>
                      </a:endParaRPr>
                    </a:p>
                  </a:txBody>
                  <a:tcPr marL="68580" marR="68580" marT="0" marB="0"/>
                </a:tc>
              </a:tr>
            </a:tbl>
          </a:graphicData>
        </a:graphic>
      </p:graphicFrame>
      <p:pic>
        <p:nvPicPr>
          <p:cNvPr id="1034" name="Picture 10" descr="http://seaducks.djcase.com/sites/default/files/noaa-transparent-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59082" y="1562100"/>
            <a:ext cx="3344210" cy="334421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319" y="1638299"/>
            <a:ext cx="3193681" cy="319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6" name="Project Timeline" descr="Line chart that plots each project on the corresponding timeframe." title="Project Timeline"/>
          <p:cNvGraphicFramePr>
            <a:graphicFrameLocks/>
          </p:cNvGraphicFramePr>
          <p:nvPr>
            <p:extLst>
              <p:ext uri="{D42A27DB-BD31-4B8C-83A1-F6EECF244321}">
                <p14:modId xmlns:p14="http://schemas.microsoft.com/office/powerpoint/2010/main" val="3065445444"/>
              </p:ext>
            </p:extLst>
          </p:nvPr>
        </p:nvGraphicFramePr>
        <p:xfrm>
          <a:off x="236445" y="19011900"/>
          <a:ext cx="28194000" cy="6324600"/>
        </p:xfrm>
        <a:graphic>
          <a:graphicData uri="http://schemas.openxmlformats.org/drawingml/2006/chart">
            <c:chart xmlns:c="http://schemas.openxmlformats.org/drawingml/2006/chart" xmlns:r="http://schemas.openxmlformats.org/officeDocument/2006/relationships" r:id="rId9"/>
          </a:graphicData>
        </a:graphic>
      </p:graphicFrame>
      <p:sp>
        <p:nvSpPr>
          <p:cNvPr id="64" name="Rectangle 63"/>
          <p:cNvSpPr/>
          <p:nvPr/>
        </p:nvSpPr>
        <p:spPr>
          <a:xfrm rot="2872451">
            <a:off x="9094639" y="17231346"/>
            <a:ext cx="5537945" cy="1323439"/>
          </a:xfrm>
          <a:prstGeom prst="rect">
            <a:avLst/>
          </a:prstGeom>
          <a:noFill/>
        </p:spPr>
        <p:txBody>
          <a:bodyPr wrap="square" lIns="91440" tIns="45720" rIns="91440" bIns="45720">
            <a:spAutoFit/>
          </a:bodyPr>
          <a:lstStyle/>
          <a:p>
            <a:pPr algn="ctr"/>
            <a:r>
              <a:rPr lang="en-U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Compliance</a:t>
            </a:r>
          </a:p>
        </p:txBody>
      </p:sp>
      <p:sp>
        <p:nvSpPr>
          <p:cNvPr id="65" name="Rectangle 64"/>
          <p:cNvSpPr/>
          <p:nvPr/>
        </p:nvSpPr>
        <p:spPr>
          <a:xfrm rot="21058007">
            <a:off x="15086332" y="7836684"/>
            <a:ext cx="4320705" cy="1323439"/>
          </a:xfrm>
          <a:prstGeom prst="rect">
            <a:avLst/>
          </a:prstGeom>
          <a:noFill/>
        </p:spPr>
        <p:txBody>
          <a:bodyPr wrap="square" lIns="91440" tIns="45720" rIns="91440" bIns="45720">
            <a:spAutoFit/>
          </a:bodyPr>
          <a:lstStyle/>
          <a:p>
            <a:pPr algn="ctr"/>
            <a:r>
              <a:rPr lang="en-US"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Safety</a:t>
            </a:r>
            <a:endPar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 name="Rectangle 65"/>
          <p:cNvSpPr/>
          <p:nvPr/>
        </p:nvSpPr>
        <p:spPr>
          <a:xfrm rot="17499175">
            <a:off x="7877670" y="8327862"/>
            <a:ext cx="5887868" cy="1323439"/>
          </a:xfrm>
          <a:prstGeom prst="rect">
            <a:avLst/>
          </a:prstGeom>
          <a:noFill/>
        </p:spPr>
        <p:txBody>
          <a:bodyPr wrap="square" lIns="91440" tIns="45720" rIns="91440" bIns="45720">
            <a:spAutoFit/>
          </a:bodyPr>
          <a:lstStyle/>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Quality</a:t>
            </a:r>
          </a:p>
        </p:txBody>
      </p:sp>
      <p:sp>
        <p:nvSpPr>
          <p:cNvPr id="67" name="Rectangle 66"/>
          <p:cNvSpPr/>
          <p:nvPr/>
        </p:nvSpPr>
        <p:spPr>
          <a:xfrm rot="20612143">
            <a:off x="14729495" y="13899977"/>
            <a:ext cx="5341156" cy="3785652"/>
          </a:xfrm>
          <a:prstGeom prst="rect">
            <a:avLst/>
          </a:prstGeom>
          <a:noFill/>
        </p:spPr>
        <p:txBody>
          <a:bodyPr wrap="square" lIns="91440" tIns="45720" rIns="91440" bIns="45720">
            <a:spAutoFit/>
          </a:bodyPr>
          <a:lstStyle/>
          <a:p>
            <a:pPr algn="ct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Reporting Timelines</a:t>
            </a:r>
          </a:p>
          <a:p>
            <a:pPr algn="ctr"/>
            <a:endPar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8" name="Rectangle 67"/>
          <p:cNvSpPr/>
          <p:nvPr/>
        </p:nvSpPr>
        <p:spPr>
          <a:xfrm rot="848639">
            <a:off x="8759488" y="13605961"/>
            <a:ext cx="5341156" cy="2554545"/>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Debriefing</a:t>
            </a:r>
          </a:p>
          <a:p>
            <a:pPr algn="ctr"/>
            <a:endPar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9" name="Rectangle 68"/>
          <p:cNvSpPr/>
          <p:nvPr/>
        </p:nvSpPr>
        <p:spPr>
          <a:xfrm rot="20123675">
            <a:off x="9373610" y="11041747"/>
            <a:ext cx="373100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Training</a:t>
            </a:r>
          </a:p>
        </p:txBody>
      </p:sp>
      <p:sp>
        <p:nvSpPr>
          <p:cNvPr id="70" name="Rectangle 69"/>
          <p:cNvSpPr/>
          <p:nvPr/>
        </p:nvSpPr>
        <p:spPr>
          <a:xfrm>
            <a:off x="12786529" y="17183100"/>
            <a:ext cx="3455305" cy="1200329"/>
          </a:xfrm>
          <a:prstGeom prst="rect">
            <a:avLst/>
          </a:prstGeom>
        </p:spPr>
        <p:txBody>
          <a:bodyPr wrap="none">
            <a:spAutoFit/>
          </a:bodyPr>
          <a:lstStyle/>
          <a:p>
            <a:pPr>
              <a:lnSpc>
                <a:spcPct val="90000"/>
              </a:lnSpc>
            </a:pP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Staffing</a:t>
            </a:r>
          </a:p>
        </p:txBody>
      </p:sp>
      <p:sp>
        <p:nvSpPr>
          <p:cNvPr id="71" name="Rectangle 70"/>
          <p:cNvSpPr/>
          <p:nvPr/>
        </p:nvSpPr>
        <p:spPr>
          <a:xfrm rot="1110473">
            <a:off x="16207997" y="6460578"/>
            <a:ext cx="2252540" cy="1200329"/>
          </a:xfrm>
          <a:prstGeom prst="rect">
            <a:avLst/>
          </a:prstGeom>
        </p:spPr>
        <p:txBody>
          <a:bodyPr wrap="none">
            <a:spAutoFit/>
          </a:bodyPr>
          <a:lstStyle/>
          <a:p>
            <a:pPr>
              <a:lnSpc>
                <a:spcPct val="90000"/>
              </a:lnSpc>
            </a:pP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Gear</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2" name="Rectangle 71"/>
          <p:cNvSpPr/>
          <p:nvPr/>
        </p:nvSpPr>
        <p:spPr>
          <a:xfrm rot="5400000">
            <a:off x="15180662" y="10818575"/>
            <a:ext cx="5235279" cy="1200329"/>
          </a:xfrm>
          <a:prstGeom prst="rect">
            <a:avLst/>
          </a:prstGeom>
        </p:spPr>
        <p:txBody>
          <a:bodyPr wrap="none">
            <a:spAutoFit/>
          </a:bodyPr>
          <a:lstStyle/>
          <a:p>
            <a:pPr>
              <a:lnSpc>
                <a:spcPct val="90000"/>
              </a:lnSpc>
            </a:pP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Regulations</a:t>
            </a:r>
            <a:endPar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3" name="Rectangle 72"/>
          <p:cNvSpPr/>
          <p:nvPr/>
        </p:nvSpPr>
        <p:spPr>
          <a:xfrm>
            <a:off x="19159292" y="6758201"/>
            <a:ext cx="9144000" cy="4462760"/>
          </a:xfrm>
          <a:prstGeom prst="rect">
            <a:avLst/>
          </a:prstGeom>
        </p:spPr>
        <p:txBody>
          <a:bodyPr wrap="square">
            <a:spAutoFit/>
          </a:bodyPr>
          <a:lstStyle/>
          <a:p>
            <a:pPr lvl="0" algn="ctr">
              <a:lnSpc>
                <a:spcPct val="80000"/>
              </a:lnSpc>
              <a:spcBef>
                <a:spcPct val="20000"/>
              </a:spcBef>
            </a:pPr>
            <a:r>
              <a:rPr lang="en-US" sz="4000" b="1" dirty="0">
                <a:latin typeface="Arial" pitchFamily="34" charset="0"/>
                <a:cs typeface="Arial" pitchFamily="34" charset="0"/>
              </a:rPr>
              <a:t>Observer </a:t>
            </a:r>
            <a:r>
              <a:rPr lang="en-US" sz="4000" b="1" dirty="0" smtClean="0">
                <a:latin typeface="Arial" pitchFamily="34" charset="0"/>
                <a:cs typeface="Arial" pitchFamily="34" charset="0"/>
              </a:rPr>
              <a:t>Training</a:t>
            </a:r>
            <a:endParaRPr lang="en-US" sz="4000" b="1" dirty="0">
              <a:latin typeface="Arial" pitchFamily="34" charset="0"/>
              <a:cs typeface="Arial" pitchFamily="34" charset="0"/>
            </a:endParaRPr>
          </a:p>
          <a:p>
            <a:pPr lvl="0" algn="just"/>
            <a:r>
              <a:rPr lang="en-US" sz="3600" dirty="0" smtClean="0">
                <a:latin typeface="Book Antiqua" pitchFamily="18" charset="0"/>
              </a:rPr>
              <a:t>From November 2010 through April 2012 (18 month time period) the WCGOP had its most intensive training period, by administering eight trainings that prepared 172 observers for deployment.  </a:t>
            </a:r>
            <a:r>
              <a:rPr lang="en-US" sz="3600" dirty="0" smtClean="0">
                <a:latin typeface="Book Antiqua" pitchFamily="18" charset="0"/>
              </a:rPr>
              <a:t>Prior to catch shares </a:t>
            </a:r>
            <a:r>
              <a:rPr lang="en-US" sz="3600" dirty="0" smtClean="0">
                <a:latin typeface="Book Antiqua" pitchFamily="18" charset="0"/>
              </a:rPr>
              <a:t>the program was accustomed to one training per </a:t>
            </a:r>
            <a:r>
              <a:rPr lang="en-US" sz="3600" dirty="0" smtClean="0">
                <a:latin typeface="Book Antiqua" pitchFamily="18" charset="0"/>
              </a:rPr>
              <a:t>year with 20 observers.  </a:t>
            </a:r>
            <a:endParaRPr lang="en-US" sz="3600" dirty="0">
              <a:latin typeface="Book Antiqua"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47478478"/>
              </p:ext>
            </p:extLst>
          </p:nvPr>
        </p:nvGraphicFramePr>
        <p:xfrm>
          <a:off x="19256009" y="11555055"/>
          <a:ext cx="8839199" cy="7955280"/>
        </p:xfrm>
        <a:graphic>
          <a:graphicData uri="http://schemas.openxmlformats.org/drawingml/2006/table">
            <a:tbl>
              <a:tblPr firstRow="1" firstCol="1" bandRow="1">
                <a:tableStyleId>{3B4B98B0-60AC-42C2-AFA5-B58CD77FA1E5}</a:tableStyleId>
              </a:tblPr>
              <a:tblGrid>
                <a:gridCol w="3908791"/>
                <a:gridCol w="2819400"/>
                <a:gridCol w="2111008"/>
              </a:tblGrid>
              <a:tr h="0">
                <a:tc>
                  <a:txBody>
                    <a:bodyPr/>
                    <a:lstStyle/>
                    <a:p>
                      <a:pPr marL="0" marR="0" algn="ctr">
                        <a:spcBef>
                          <a:spcPts val="0"/>
                        </a:spcBef>
                        <a:spcAft>
                          <a:spcPts val="0"/>
                        </a:spcAft>
                      </a:pPr>
                      <a:r>
                        <a:rPr lang="en-US" sz="2900" dirty="0">
                          <a:effectLst/>
                          <a:latin typeface="Book Antiqua"/>
                          <a:cs typeface="Book Antiqua"/>
                        </a:rPr>
                        <a:t>Type of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a:effectLst/>
                          <a:latin typeface="Book Antiqua"/>
                          <a:cs typeface="Book Antiqua"/>
                        </a:rPr>
                        <a:t>Dates</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a:effectLst/>
                          <a:latin typeface="Book Antiqua"/>
                          <a:cs typeface="Book Antiqua"/>
                        </a:rPr>
                        <a:t>Number of Observer</a:t>
                      </a:r>
                      <a:endParaRPr lang="en-US" sz="290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11/29/2010</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12</a:t>
                      </a:r>
                      <a:r>
                        <a:rPr lang="en-US" sz="2900" dirty="0">
                          <a:effectLst/>
                          <a:latin typeface="Book Antiqua"/>
                          <a:cs typeface="Book Antiqua"/>
                        </a:rPr>
                        <a:t>/15/2010</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35</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1/10/2011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1</a:t>
                      </a:r>
                      <a:r>
                        <a:rPr lang="en-US" sz="2900" dirty="0">
                          <a:effectLst/>
                          <a:latin typeface="Book Antiqua"/>
                          <a:cs typeface="Book Antiqua"/>
                        </a:rPr>
                        <a:t>/26/2011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29</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1/30/2011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02</a:t>
                      </a:r>
                      <a:r>
                        <a:rPr lang="en-US" sz="2900" dirty="0">
                          <a:effectLst/>
                          <a:latin typeface="Book Antiqua"/>
                          <a:cs typeface="Book Antiqua"/>
                        </a:rPr>
                        <a:t>/15/2012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22</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2/7/2011-</a:t>
                      </a:r>
                    </a:p>
                    <a:p>
                      <a:pPr marL="0" marR="0" algn="ctr">
                        <a:spcBef>
                          <a:spcPts val="0"/>
                        </a:spcBef>
                        <a:spcAft>
                          <a:spcPts val="0"/>
                        </a:spcAft>
                      </a:pPr>
                      <a:r>
                        <a:rPr lang="en-US" sz="2900" dirty="0">
                          <a:effectLst/>
                          <a:latin typeface="Book Antiqua"/>
                          <a:cs typeface="Book Antiqua"/>
                        </a:rPr>
                        <a:t>2/23/2011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20</a:t>
                      </a:r>
                    </a:p>
                    <a:p>
                      <a:pPr marL="0" marR="0" algn="ctr">
                        <a:spcBef>
                          <a:spcPts val="0"/>
                        </a:spcBef>
                        <a:spcAft>
                          <a:spcPts val="0"/>
                        </a:spcAft>
                      </a:pPr>
                      <a:r>
                        <a:rPr lang="en-US" sz="2900" dirty="0">
                          <a:effectLst/>
                          <a:latin typeface="Book Antiqua"/>
                          <a:cs typeface="Book Antiqua"/>
                        </a:rPr>
                        <a:t> </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NCS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03/14/2011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03</a:t>
                      </a:r>
                      <a:r>
                        <a:rPr lang="en-US" sz="2900" dirty="0">
                          <a:effectLst/>
                          <a:latin typeface="Book Antiqua"/>
                          <a:cs typeface="Book Antiqua"/>
                        </a:rPr>
                        <a:t>/30/2011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9</a:t>
                      </a:r>
                    </a:p>
                    <a:p>
                      <a:pPr marL="0" marR="0" algn="ctr">
                        <a:spcBef>
                          <a:spcPts val="0"/>
                        </a:spcBef>
                        <a:spcAft>
                          <a:spcPts val="0"/>
                        </a:spcAft>
                      </a:pPr>
                      <a:r>
                        <a:rPr lang="en-US" sz="2900" dirty="0">
                          <a:effectLst/>
                          <a:latin typeface="Book Antiqua"/>
                          <a:cs typeface="Book Antiqua"/>
                        </a:rPr>
                        <a:t> </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05/09/2011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05</a:t>
                      </a:r>
                      <a:r>
                        <a:rPr lang="en-US" sz="2900" dirty="0">
                          <a:effectLst/>
                          <a:latin typeface="Book Antiqua"/>
                          <a:cs typeface="Book Antiqua"/>
                        </a:rPr>
                        <a:t>/25/2011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26</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01/30/2012</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02</a:t>
                      </a:r>
                      <a:r>
                        <a:rPr lang="en-US" sz="2900" dirty="0">
                          <a:effectLst/>
                          <a:latin typeface="Book Antiqua"/>
                          <a:cs typeface="Book Antiqua"/>
                        </a:rPr>
                        <a:t>/15/2012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22</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NCS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03/12/2012</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03</a:t>
                      </a:r>
                      <a:r>
                        <a:rPr lang="en-US" sz="2900" dirty="0">
                          <a:effectLst/>
                          <a:latin typeface="Book Antiqua"/>
                          <a:cs typeface="Book Antiqua"/>
                        </a:rPr>
                        <a:t>/28/2012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9</a:t>
                      </a:r>
                      <a:endParaRPr lang="en-US" sz="2900" dirty="0">
                        <a:solidFill>
                          <a:srgbClr val="365F91"/>
                        </a:solidFill>
                        <a:effectLst/>
                        <a:latin typeface="Book Antiqua"/>
                        <a:ea typeface="Times New Roman"/>
                        <a:cs typeface="Book Antiqua"/>
                      </a:endParaRPr>
                    </a:p>
                  </a:txBody>
                  <a:tcPr marL="68580" marR="68580" marT="0" marB="0"/>
                </a:tc>
              </a:tr>
            </a:tbl>
          </a:graphicData>
        </a:graphic>
      </p:graphicFrame>
      <p:sp>
        <p:nvSpPr>
          <p:cNvPr id="7" name="TextBox 6"/>
          <p:cNvSpPr txBox="1"/>
          <p:nvPr/>
        </p:nvSpPr>
        <p:spPr>
          <a:xfrm>
            <a:off x="838200" y="17893066"/>
            <a:ext cx="8839200" cy="1323439"/>
          </a:xfrm>
          <a:prstGeom prst="rect">
            <a:avLst/>
          </a:prstGeom>
          <a:noFill/>
        </p:spPr>
        <p:txBody>
          <a:bodyPr wrap="square" rtlCol="0">
            <a:spAutoFit/>
          </a:bodyPr>
          <a:lstStyle/>
          <a:p>
            <a:r>
              <a:rPr lang="en-US" sz="4000" b="1" i="1" dirty="0" smtClean="0">
                <a:solidFill>
                  <a:srgbClr val="002060"/>
                </a:solidFill>
                <a:latin typeface="Book Antiqua" pitchFamily="18" charset="0"/>
              </a:rPr>
              <a:t>Timeline of Events Leading up to the Catch Share Fishery Implementation:</a:t>
            </a:r>
            <a:endParaRPr lang="en-US" sz="4000" b="1" i="1" dirty="0">
              <a:solidFill>
                <a:srgbClr val="002060"/>
              </a:solidFill>
              <a:latin typeface="Book Antiqua" pitchFamily="18" charset="0"/>
            </a:endParaRPr>
          </a:p>
        </p:txBody>
      </p:sp>
      <p:sp>
        <p:nvSpPr>
          <p:cNvPr id="35" name="Rectangle 34"/>
          <p:cNvSpPr/>
          <p:nvPr/>
        </p:nvSpPr>
        <p:spPr>
          <a:xfrm>
            <a:off x="8163289" y="14733815"/>
            <a:ext cx="5887868" cy="1323439"/>
          </a:xfrm>
          <a:prstGeom prst="rect">
            <a:avLst/>
          </a:prstGeom>
          <a:noFill/>
        </p:spPr>
        <p:txBody>
          <a:bodyPr wrap="square" lIns="91440" tIns="45720" rIns="91440" bIns="45720">
            <a:spAutoFit/>
          </a:bodyPr>
          <a:lstStyle/>
          <a:p>
            <a:pPr algn="ctr"/>
            <a:r>
              <a:rPr lang="en-US" sz="8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Science</a:t>
            </a:r>
          </a:p>
        </p:txBody>
      </p:sp>
      <p:sp>
        <p:nvSpPr>
          <p:cNvPr id="32" name="TextBox 31"/>
          <p:cNvSpPr txBox="1"/>
          <p:nvPr/>
        </p:nvSpPr>
        <p:spPr>
          <a:xfrm>
            <a:off x="19411989" y="31280100"/>
            <a:ext cx="8567491" cy="12637306"/>
          </a:xfrm>
          <a:prstGeom prst="rect">
            <a:avLst/>
          </a:prstGeom>
          <a:noFill/>
        </p:spPr>
        <p:txBody>
          <a:bodyPr wrap="square" rtlCol="0">
            <a:spAutoFit/>
          </a:bodyPr>
          <a:lstStyle/>
          <a:p>
            <a:pPr algn="ctr">
              <a:lnSpc>
                <a:spcPct val="80000"/>
              </a:lnSpc>
              <a:spcBef>
                <a:spcPct val="20000"/>
              </a:spcBef>
            </a:pPr>
            <a:r>
              <a:rPr lang="en-US" sz="4000" b="1" dirty="0" smtClean="0">
                <a:latin typeface="Arial" pitchFamily="34" charset="0"/>
                <a:cs typeface="Arial" pitchFamily="34" charset="0"/>
              </a:rPr>
              <a:t>Observer Program </a:t>
            </a:r>
            <a:r>
              <a:rPr lang="en-US" sz="4000" b="1" dirty="0" smtClean="0">
                <a:latin typeface="Arial" pitchFamily="34" charset="0"/>
                <a:cs typeface="Arial" pitchFamily="34" charset="0"/>
              </a:rPr>
              <a:t>Considerations</a:t>
            </a:r>
          </a:p>
          <a:p>
            <a:pPr algn="just">
              <a:lnSpc>
                <a:spcPct val="80000"/>
              </a:lnSpc>
              <a:spcBef>
                <a:spcPct val="20000"/>
              </a:spcBef>
            </a:pPr>
            <a:r>
              <a:rPr lang="en-US" sz="3600" dirty="0" smtClean="0">
                <a:latin typeface="Book Antiqua" pitchFamily="18" charset="0"/>
              </a:rPr>
              <a:t>When an observer program more than doubles in size there are many pitfalls to avoid during the first two years.  </a:t>
            </a:r>
            <a:r>
              <a:rPr lang="en-US" sz="3600" dirty="0" smtClean="0">
                <a:latin typeface="Book Antiqua" pitchFamily="18" charset="0"/>
              </a:rPr>
              <a:t>Lessons </a:t>
            </a:r>
            <a:r>
              <a:rPr lang="en-US" sz="3600" dirty="0" smtClean="0">
                <a:latin typeface="Book Antiqua" pitchFamily="18" charset="0"/>
              </a:rPr>
              <a:t>learned from the WCGOP’s experience  </a:t>
            </a:r>
            <a:r>
              <a:rPr lang="en-US" sz="3600" dirty="0" smtClean="0">
                <a:latin typeface="Book Antiqua" pitchFamily="18" charset="0"/>
              </a:rPr>
              <a:t>point </a:t>
            </a:r>
            <a:r>
              <a:rPr lang="en-US" sz="3600" dirty="0" smtClean="0">
                <a:latin typeface="Book Antiqua" pitchFamily="18" charset="0"/>
              </a:rPr>
              <a:t>to these areas of particular importance:</a:t>
            </a:r>
          </a:p>
          <a:p>
            <a:pPr algn="just">
              <a:lnSpc>
                <a:spcPct val="80000"/>
              </a:lnSpc>
              <a:spcBef>
                <a:spcPct val="20000"/>
              </a:spcBef>
            </a:pPr>
            <a:r>
              <a:rPr lang="en-US" sz="4000" b="1" dirty="0" smtClean="0">
                <a:latin typeface="Arial" pitchFamily="34" charset="0"/>
                <a:cs typeface="Arial" pitchFamily="34" charset="0"/>
              </a:rPr>
              <a:t>Database</a:t>
            </a:r>
            <a:r>
              <a:rPr lang="en-US" sz="3600" dirty="0" smtClean="0">
                <a:latin typeface="Book Antiqua" pitchFamily="18" charset="0"/>
              </a:rPr>
              <a:t> </a:t>
            </a:r>
            <a:r>
              <a:rPr lang="en-US" sz="3600" dirty="0">
                <a:latin typeface="Book Antiqua" pitchFamily="18" charset="0"/>
              </a:rPr>
              <a:t>– Will the current database meet the </a:t>
            </a:r>
            <a:r>
              <a:rPr lang="en-US" sz="3600" dirty="0" smtClean="0">
                <a:latin typeface="Book Antiqua" pitchFamily="18" charset="0"/>
              </a:rPr>
              <a:t>increase or change in </a:t>
            </a:r>
            <a:r>
              <a:rPr lang="en-US" sz="3600" dirty="0">
                <a:latin typeface="Book Antiqua" pitchFamily="18" charset="0"/>
              </a:rPr>
              <a:t>in data?  Is an at-sea data collection system </a:t>
            </a:r>
            <a:r>
              <a:rPr lang="en-US" sz="3600" dirty="0" smtClean="0">
                <a:latin typeface="Book Antiqua" pitchFamily="18" charset="0"/>
              </a:rPr>
              <a:t>necessary?</a:t>
            </a:r>
            <a:endParaRPr lang="en-US" sz="3600" dirty="0">
              <a:latin typeface="Book Antiqua" pitchFamily="18" charset="0"/>
            </a:endParaRPr>
          </a:p>
          <a:p>
            <a:pPr algn="just">
              <a:lnSpc>
                <a:spcPct val="80000"/>
              </a:lnSpc>
              <a:spcBef>
                <a:spcPct val="20000"/>
              </a:spcBef>
            </a:pPr>
            <a:r>
              <a:rPr lang="en-US" sz="4000" b="1" dirty="0">
                <a:latin typeface="Arial" pitchFamily="34" charset="0"/>
                <a:cs typeface="Arial" pitchFamily="34" charset="0"/>
              </a:rPr>
              <a:t>Reporting requirements</a:t>
            </a:r>
            <a:r>
              <a:rPr lang="en-US" sz="3600" dirty="0">
                <a:latin typeface="Book Antiqua" pitchFamily="18" charset="0"/>
              </a:rPr>
              <a:t> – Are “real-time” data reporting systems needed?  </a:t>
            </a:r>
            <a:r>
              <a:rPr lang="en-US" sz="3600" dirty="0" smtClean="0">
                <a:latin typeface="Book Antiqua" pitchFamily="18" charset="0"/>
              </a:rPr>
              <a:t>Do </a:t>
            </a:r>
            <a:r>
              <a:rPr lang="en-US" sz="3600" dirty="0">
                <a:latin typeface="Book Antiqua" pitchFamily="18" charset="0"/>
              </a:rPr>
              <a:t>existing </a:t>
            </a:r>
            <a:r>
              <a:rPr lang="en-US" sz="3600" dirty="0" smtClean="0">
                <a:latin typeface="Book Antiqua" pitchFamily="18" charset="0"/>
              </a:rPr>
              <a:t>databases need changes or the ability </a:t>
            </a:r>
            <a:r>
              <a:rPr lang="en-US" sz="3600" dirty="0">
                <a:latin typeface="Book Antiqua" pitchFamily="18" charset="0"/>
              </a:rPr>
              <a:t>to communicate </a:t>
            </a:r>
            <a:r>
              <a:rPr lang="en-US" sz="3600" dirty="0" smtClean="0">
                <a:latin typeface="Book Antiqua" pitchFamily="18" charset="0"/>
              </a:rPr>
              <a:t>with new or existing </a:t>
            </a:r>
            <a:r>
              <a:rPr lang="en-US" sz="3600" dirty="0" smtClean="0">
                <a:latin typeface="Book Antiqua" pitchFamily="18" charset="0"/>
              </a:rPr>
              <a:t>databases/entities to meet reporting requirements?</a:t>
            </a:r>
            <a:endParaRPr lang="en-US" sz="3600" dirty="0">
              <a:latin typeface="Book Antiqua" pitchFamily="18" charset="0"/>
            </a:endParaRPr>
          </a:p>
          <a:p>
            <a:pPr algn="just">
              <a:lnSpc>
                <a:spcPct val="80000"/>
              </a:lnSpc>
              <a:spcBef>
                <a:spcPct val="20000"/>
              </a:spcBef>
            </a:pPr>
            <a:r>
              <a:rPr lang="en-US" sz="4000" b="1" dirty="0">
                <a:latin typeface="Arial" pitchFamily="34" charset="0"/>
                <a:cs typeface="Arial" pitchFamily="34" charset="0"/>
              </a:rPr>
              <a:t>Electronic Monitoring </a:t>
            </a:r>
            <a:r>
              <a:rPr lang="en-US" sz="3600" dirty="0">
                <a:latin typeface="Book Antiqua" pitchFamily="18" charset="0"/>
              </a:rPr>
              <a:t>– Is there a role EM can play in monitoring the fishery?  What are the costs?  Will science needs still be met?</a:t>
            </a:r>
          </a:p>
          <a:p>
            <a:pPr algn="just">
              <a:lnSpc>
                <a:spcPct val="80000"/>
              </a:lnSpc>
              <a:spcBef>
                <a:spcPct val="20000"/>
              </a:spcBef>
            </a:pPr>
            <a:r>
              <a:rPr lang="en-US" sz="4000" b="1" dirty="0">
                <a:latin typeface="Arial" pitchFamily="34" charset="0"/>
                <a:cs typeface="Arial" pitchFamily="34" charset="0"/>
              </a:rPr>
              <a:t>Staffing</a:t>
            </a:r>
            <a:r>
              <a:rPr lang="en-US" sz="3600" dirty="0">
                <a:latin typeface="Book Antiqua" pitchFamily="18" charset="0"/>
              </a:rPr>
              <a:t> – </a:t>
            </a:r>
            <a:r>
              <a:rPr lang="en-US" sz="3600" dirty="0" smtClean="0">
                <a:latin typeface="Book Antiqua" pitchFamily="18" charset="0"/>
              </a:rPr>
              <a:t>Are </a:t>
            </a:r>
            <a:r>
              <a:rPr lang="en-US" sz="3600" dirty="0">
                <a:latin typeface="Book Antiqua" pitchFamily="18" charset="0"/>
              </a:rPr>
              <a:t>staffing levels </a:t>
            </a:r>
            <a:r>
              <a:rPr lang="en-US" sz="3600" dirty="0" smtClean="0">
                <a:latin typeface="Book Antiqua" pitchFamily="18" charset="0"/>
              </a:rPr>
              <a:t>adequate to handle </a:t>
            </a:r>
            <a:r>
              <a:rPr lang="en-US" sz="3600" dirty="0">
                <a:latin typeface="Book Antiqua" pitchFamily="18" charset="0"/>
              </a:rPr>
              <a:t>the increase in </a:t>
            </a:r>
            <a:r>
              <a:rPr lang="en-US" sz="3600" dirty="0" smtClean="0">
                <a:latin typeface="Book Antiqua" pitchFamily="18" charset="0"/>
              </a:rPr>
              <a:t>observers </a:t>
            </a:r>
            <a:r>
              <a:rPr lang="en-US" sz="3600" dirty="0">
                <a:latin typeface="Book Antiqua" pitchFamily="18" charset="0"/>
              </a:rPr>
              <a:t>and their </a:t>
            </a:r>
            <a:r>
              <a:rPr lang="en-US" sz="3600" dirty="0" smtClean="0">
                <a:latin typeface="Book Antiqua" pitchFamily="18" charset="0"/>
              </a:rPr>
              <a:t>data </a:t>
            </a:r>
            <a:r>
              <a:rPr lang="en-US" sz="3600" dirty="0">
                <a:latin typeface="Book Antiqua" pitchFamily="18" charset="0"/>
              </a:rPr>
              <a:t>as well as training and other increased workloads?</a:t>
            </a:r>
          </a:p>
          <a:p>
            <a:pPr>
              <a:lnSpc>
                <a:spcPct val="80000"/>
              </a:lnSpc>
              <a:spcBef>
                <a:spcPct val="20000"/>
              </a:spcBef>
            </a:pPr>
            <a:endParaRPr lang="en-US" sz="4000" b="1" dirty="0">
              <a:solidFill>
                <a:schemeClr val="tx1">
                  <a:tint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67975" y="25177456"/>
            <a:ext cx="8411505" cy="567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08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ject Timeline_1">
    <a:dk1>
      <a:sysClr val="windowText" lastClr="000000"/>
    </a:dk1>
    <a:lt1>
      <a:sysClr val="window" lastClr="FFFFFF"/>
    </a:lt1>
    <a:dk2>
      <a:srgbClr val="2A2C3B"/>
    </a:dk2>
    <a:lt2>
      <a:srgbClr val="FBFCF4"/>
    </a:lt2>
    <a:accent1>
      <a:srgbClr val="F65242"/>
    </a:accent1>
    <a:accent2>
      <a:srgbClr val="70B5CF"/>
    </a:accent2>
    <a:accent3>
      <a:srgbClr val="A78400"/>
    </a:accent3>
    <a:accent4>
      <a:srgbClr val="60B6AC"/>
    </a:accent4>
    <a:accent5>
      <a:srgbClr val="ED9535"/>
    </a:accent5>
    <a:accent6>
      <a:srgbClr val="AD7A99"/>
    </a:accent6>
    <a:hlink>
      <a:srgbClr val="70B5CF"/>
    </a:hlink>
    <a:folHlink>
      <a:srgbClr val="AD7A99"/>
    </a:folHlink>
  </a:clrScheme>
  <a:fontScheme name="Project Timelin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8972</TotalTime>
  <Words>911</Words>
  <Application>Microsoft Office PowerPoint</Application>
  <PresentationFormat>Custom</PresentationFormat>
  <Paragraphs>101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Rationalizing the Irrational.  Observer Program considerations  for a fishery transitioning to a  multi-species individual fishing quota system. Jim Benante1 and Jon McVeigh2  1 Pacific States Marine Fisheries Commission, Seattle, WA 2 NOAA Fisheries, Northwest Fisheries Science Center, Seattle, WA</vt:lpstr>
    </vt:vector>
  </TitlesOfParts>
  <Company>NWFSC - 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Rationalizing the Irrational.  Management considerations for an observer program transitioning to a multi-species individual fishing quota system.  Lessons learned from the rationalization of the groundfish fishery off the west coast of the US.</dc:title>
  <dc:creator>Jim Benante</dc:creator>
  <cp:lastModifiedBy>Jim Benante</cp:lastModifiedBy>
  <cp:revision>80</cp:revision>
  <dcterms:created xsi:type="dcterms:W3CDTF">2013-03-28T20:10:28Z</dcterms:created>
  <dcterms:modified xsi:type="dcterms:W3CDTF">2013-08-29T23:59:16Z</dcterms:modified>
</cp:coreProperties>
</file>