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7"/>
  </p:notesMasterIdLst>
  <p:sldIdLst>
    <p:sldId id="257" r:id="rId6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BDC7C1"/>
    <a:srgbClr val="FFFFE1"/>
    <a:srgbClr val="FFFF99"/>
    <a:srgbClr val="66FFFF"/>
    <a:srgbClr val="C1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810" y="5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4CE43-B44A-47F8-B98A-5DA6DBB21D82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A3655-C574-400E-936C-A30A5E3D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4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3655-C574-400E-936C-A30A5E3D51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8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94560" y="17759059"/>
            <a:ext cx="39867840" cy="5486400"/>
          </a:xfrm>
        </p:spPr>
        <p:txBody>
          <a:bodyPr>
            <a:noAutofit/>
          </a:bodyPr>
          <a:lstStyle>
            <a:lvl1pPr marL="0" indent="0" algn="ctr">
              <a:buNone/>
              <a:defRPr sz="10600" spc="480" baseline="0">
                <a:solidFill>
                  <a:schemeClr val="tx2"/>
                </a:solidFill>
              </a:defRPr>
            </a:lvl1pPr>
            <a:lvl2pPr marL="2194560" indent="0" algn="ctr">
              <a:buNone/>
            </a:lvl2pPr>
            <a:lvl3pPr marL="4389120" indent="0" algn="ctr">
              <a:buNone/>
            </a:lvl3pPr>
            <a:lvl4pPr marL="6583680" indent="0" algn="ctr">
              <a:buNone/>
            </a:lvl4pPr>
            <a:lvl5pPr marL="8778240" indent="0" algn="ctr">
              <a:buNone/>
            </a:lvl5pPr>
            <a:lvl6pPr marL="10972800" indent="0" algn="ctr">
              <a:buNone/>
            </a:lvl6pPr>
            <a:lvl7pPr marL="13167360" indent="0" algn="ctr">
              <a:buNone/>
            </a:lvl7pPr>
            <a:lvl8pPr marL="15361920" indent="0" algn="ctr">
              <a:buNone/>
            </a:lvl8pPr>
            <a:lvl9pPr marL="1755648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2194560" y="6881914"/>
            <a:ext cx="39867840" cy="950976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230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025405" y="17040605"/>
            <a:ext cx="14264640" cy="7622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601155" y="17040605"/>
            <a:ext cx="14264640" cy="7622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1793670" y="16926250"/>
            <a:ext cx="219456" cy="219456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94560" y="7315200"/>
            <a:ext cx="39502080" cy="2194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16824960"/>
            <a:ext cx="38039040" cy="658368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230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0" y="23802547"/>
            <a:ext cx="38039040" cy="4726733"/>
          </a:xfrm>
        </p:spPr>
        <p:txBody>
          <a:bodyPr anchor="t"/>
          <a:lstStyle>
            <a:lvl1pPr marL="0" indent="0">
              <a:buNone/>
              <a:defRPr sz="9600" spc="480" baseline="0">
                <a:solidFill>
                  <a:schemeClr val="tx2"/>
                </a:solidFill>
              </a:defRPr>
            </a:lvl1pPr>
            <a:lvl2pPr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91840" y="23601564"/>
            <a:ext cx="38039040" cy="2064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194560" y="7315200"/>
            <a:ext cx="19487693" cy="2194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2311360" y="7315200"/>
            <a:ext cx="19487693" cy="2194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6718046"/>
            <a:ext cx="19392902" cy="36576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438912" tIns="219456" rIns="438912" bIns="219456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500" b="1">
                <a:solidFill>
                  <a:schemeClr val="tx2"/>
                </a:solidFill>
              </a:defRPr>
            </a:lvl1pPr>
            <a:lvl2pPr>
              <a:buNone/>
              <a:defRPr sz="9600" b="1"/>
            </a:lvl2pPr>
            <a:lvl3pPr>
              <a:buNone/>
              <a:defRPr sz="86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2194560" y="10569101"/>
            <a:ext cx="19385280" cy="1878543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22318982" y="10569101"/>
            <a:ext cx="19385280" cy="1878543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746150"/>
            <a:ext cx="39502080" cy="5486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22311360" y="6718046"/>
            <a:ext cx="19392902" cy="36576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438912" tIns="219456" rIns="438912" bIns="219456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500" b="1" baseline="0">
                <a:solidFill>
                  <a:schemeClr val="tx2"/>
                </a:solidFill>
              </a:defRPr>
            </a:lvl1pPr>
            <a:lvl2pPr>
              <a:buNone/>
              <a:defRPr sz="9600" b="1"/>
            </a:lvl2pPr>
            <a:lvl3pPr>
              <a:buNone/>
              <a:defRPr sz="86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02136" y="10465051"/>
            <a:ext cx="17995392" cy="7622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23424" y="10465051"/>
            <a:ext cx="17995392" cy="7622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194560" y="2194560"/>
            <a:ext cx="29992320" cy="2743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2552640" y="7680960"/>
            <a:ext cx="9524390" cy="17922240"/>
          </a:xfrm>
        </p:spPr>
        <p:txBody>
          <a:bodyPr tIns="219456" bIns="219456" anchor="t" anchorCtr="0"/>
          <a:lstStyle>
            <a:lvl1pPr marL="0" indent="0">
              <a:lnSpc>
                <a:spcPct val="125000"/>
              </a:lnSpc>
              <a:spcAft>
                <a:spcPts val="4800"/>
              </a:spcAft>
              <a:buNone/>
              <a:defRPr sz="7700">
                <a:solidFill>
                  <a:schemeClr val="tx2"/>
                </a:solidFill>
              </a:defRPr>
            </a:lvl1pPr>
            <a:lvl2pPr>
              <a:buNone/>
              <a:defRPr sz="5800"/>
            </a:lvl2pPr>
            <a:lvl3pPr>
              <a:buNone/>
              <a:defRPr sz="4800"/>
            </a:lvl3pPr>
            <a:lvl4pPr>
              <a:buNone/>
              <a:defRPr sz="4300"/>
            </a:lvl4pPr>
            <a:lvl5pPr>
              <a:buNone/>
              <a:defRPr sz="4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2552640" y="2194560"/>
            <a:ext cx="9509760" cy="5120640"/>
          </a:xfrm>
        </p:spPr>
        <p:txBody>
          <a:bodyPr lIns="438912" tIns="438912" anchor="b" anchorCtr="0"/>
          <a:lstStyle>
            <a:lvl1pPr algn="l">
              <a:buNone/>
              <a:defRPr sz="8600" b="1" spc="-24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1120" y="2194560"/>
            <a:ext cx="9875520" cy="5120640"/>
          </a:xfrm>
        </p:spPr>
        <p:txBody>
          <a:bodyPr lIns="438912" tIns="438912" anchor="b" anchorCtr="0"/>
          <a:lstStyle>
            <a:lvl1pPr algn="l">
              <a:buNone/>
              <a:defRPr sz="8600" b="1" spc="-24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94560" y="2194560"/>
            <a:ext cx="28895040" cy="2670048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15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21120" y="7680960"/>
            <a:ext cx="9875520" cy="2121408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4800"/>
              </a:spcAft>
              <a:buFontTx/>
              <a:buNone/>
              <a:defRPr sz="7700" b="0">
                <a:solidFill>
                  <a:schemeClr val="tx2"/>
                </a:solidFill>
              </a:defRPr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194560" y="6949443"/>
            <a:ext cx="39502080" cy="22456142"/>
          </a:xfrm>
          <a:prstGeom prst="rect">
            <a:avLst/>
          </a:prstGeom>
        </p:spPr>
        <p:txBody>
          <a:bodyPr vert="horz" lIns="438912" tIns="219456" rIns="438912" bIns="21945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7797760" y="29777602"/>
            <a:ext cx="12435840" cy="1843430"/>
          </a:xfrm>
          <a:prstGeom prst="rect">
            <a:avLst/>
          </a:prstGeom>
        </p:spPr>
        <p:txBody>
          <a:bodyPr vert="horz" lIns="438912" tIns="219456" rIns="438912" bIns="219456" anchor="ctr" anchorCtr="0"/>
          <a:lstStyle>
            <a:lvl1pPr algn="l" eaLnBrk="1" latinLnBrk="0" hangingPunct="1">
              <a:defRPr kumimoji="0" sz="5800">
                <a:solidFill>
                  <a:schemeClr val="tx2"/>
                </a:solidFill>
              </a:defRPr>
            </a:lvl1pPr>
          </a:lstStyle>
          <a:p>
            <a:fld id="{8C3E7BA3-CFCB-4BF1-81DB-E20B5557D143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0241280" y="29777602"/>
            <a:ext cx="17190720" cy="1843430"/>
          </a:xfrm>
          <a:prstGeom prst="rect">
            <a:avLst/>
          </a:prstGeom>
        </p:spPr>
        <p:txBody>
          <a:bodyPr vert="horz" lIns="438912" tIns="219456" rIns="438912" bIns="219456" anchor="ctr" anchorCtr="0"/>
          <a:lstStyle>
            <a:lvl1pPr algn="r" eaLnBrk="1" latinLnBrk="0" hangingPunct="1">
              <a:defRPr kumimoji="0" sz="5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40370760" y="29671349"/>
            <a:ext cx="2926080" cy="219456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7700" baseline="0">
                <a:solidFill>
                  <a:schemeClr val="tx2"/>
                </a:solidFill>
              </a:defRPr>
            </a:lvl1pPr>
          </a:lstStyle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194560" y="731520"/>
            <a:ext cx="39502080" cy="5852160"/>
          </a:xfrm>
          <a:prstGeom prst="rect">
            <a:avLst/>
          </a:prstGeom>
          <a:ln w="6350" cap="rnd">
            <a:noFill/>
          </a:ln>
        </p:spPr>
        <p:txBody>
          <a:bodyPr vert="horz" lIns="438912" tIns="219456" rIns="438912" bIns="219456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20200" b="0" kern="1200" spc="-48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1316736" indent="-1316736" algn="l" rtl="0" eaLnBrk="1" latinLnBrk="0" hangingPunct="1">
        <a:spcBef>
          <a:spcPts val="2880"/>
        </a:spcBef>
        <a:buClr>
          <a:schemeClr val="accent2"/>
        </a:buClr>
        <a:buSzPct val="85000"/>
        <a:buFont typeface="Wingdings 2"/>
        <a:buChar char=""/>
        <a:defRPr kumimoji="0" sz="12500" kern="1200">
          <a:solidFill>
            <a:schemeClr val="tx1"/>
          </a:solidFill>
          <a:latin typeface="+mn-lt"/>
          <a:ea typeface="+mn-ea"/>
          <a:cs typeface="+mn-cs"/>
        </a:defRPr>
      </a:lvl1pPr>
      <a:lvl2pPr marL="3072384" indent="-1316736" algn="l" rtl="0" eaLnBrk="1" latinLnBrk="0" hangingPunct="1">
        <a:spcBef>
          <a:spcPts val="144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11500" kern="1200">
          <a:solidFill>
            <a:schemeClr val="tx2"/>
          </a:solidFill>
          <a:latin typeface="+mn-lt"/>
          <a:ea typeface="+mn-ea"/>
          <a:cs typeface="+mn-cs"/>
        </a:defRPr>
      </a:lvl2pPr>
      <a:lvl3pPr marL="4828032" indent="-1097280" algn="l" rtl="0" eaLnBrk="1" latinLnBrk="0" hangingPunct="1">
        <a:spcBef>
          <a:spcPts val="144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6144768" indent="-1097280" algn="l" rtl="0" eaLnBrk="1" latinLnBrk="0" hangingPunct="1">
        <a:spcBef>
          <a:spcPts val="14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7461504" indent="-1097280" algn="l" rtl="0" eaLnBrk="1" latinLnBrk="0" hangingPunct="1">
        <a:spcBef>
          <a:spcPts val="163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8778240" indent="-1097280" algn="l" rtl="0" eaLnBrk="1" latinLnBrk="0" hangingPunct="1">
        <a:spcBef>
          <a:spcPts val="163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9656064" indent="-877824" algn="l" rtl="0" eaLnBrk="1" latinLnBrk="0" hangingPunct="1">
        <a:spcBef>
          <a:spcPts val="163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7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877824" algn="l" rtl="0" eaLnBrk="1" latinLnBrk="0" hangingPunct="1">
        <a:spcBef>
          <a:spcPts val="163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2289536" indent="-877824" algn="l" rtl="0" eaLnBrk="1" latinLnBrk="0" hangingPunct="1">
        <a:spcBef>
          <a:spcPts val="163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microsoft.com/office/2007/relationships/hdphoto" Target="../media/hdphoto1.wdp"/><Relationship Id="rId26" Type="http://schemas.openxmlformats.org/officeDocument/2006/relationships/image" Target="../media/image24.png"/><Relationship Id="rId3" Type="http://schemas.openxmlformats.org/officeDocument/2006/relationships/image" Target="../media/image3.jpg"/><Relationship Id="rId21" Type="http://schemas.openxmlformats.org/officeDocument/2006/relationships/image" Target="../media/image20.png"/><Relationship Id="rId34" Type="http://schemas.openxmlformats.org/officeDocument/2006/relationships/image" Target="../media/image3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3.gif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19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24" Type="http://schemas.openxmlformats.org/officeDocument/2006/relationships/image" Target="../media/image22.emf"/><Relationship Id="rId32" Type="http://schemas.openxmlformats.org/officeDocument/2006/relationships/image" Target="../media/image30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10.png"/><Relationship Id="rId19" Type="http://schemas.openxmlformats.org/officeDocument/2006/relationships/image" Target="../media/image18.jpeg"/><Relationship Id="rId31" Type="http://schemas.openxmlformats.org/officeDocument/2006/relationships/image" Target="../media/image29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g"/><Relationship Id="rId22" Type="http://schemas.microsoft.com/office/2007/relationships/hdphoto" Target="../media/hdphoto2.wdp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39319199" y="26908415"/>
            <a:ext cx="3569935" cy="537726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10586125" y="20786290"/>
            <a:ext cx="21938761" cy="11581935"/>
            <a:chOff x="10948159" y="20552429"/>
            <a:chExt cx="21938761" cy="11581935"/>
          </a:xfrm>
        </p:grpSpPr>
        <p:sp>
          <p:nvSpPr>
            <p:cNvPr id="1028" name="TextBox 1027"/>
            <p:cNvSpPr txBox="1"/>
            <p:nvPr/>
          </p:nvSpPr>
          <p:spPr>
            <a:xfrm>
              <a:off x="12133351" y="20552429"/>
              <a:ext cx="19895288" cy="3721019"/>
            </a:xfrm>
            <a:prstGeom prst="rect">
              <a:avLst/>
            </a:prstGeom>
            <a:noFill/>
          </p:spPr>
          <p:txBody>
            <a:bodyPr wrap="square" lIns="438912" tIns="219456" rIns="438912" bIns="219456" rtlCol="0">
              <a:spAutoFit/>
            </a:bodyPr>
            <a:lstStyle/>
            <a:p>
              <a:pPr lvl="0"/>
              <a:r>
                <a:rPr lang="en-US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Tagging</a:t>
              </a:r>
              <a:endParaRPr lang="en-US" sz="3000" b="1" dirty="0"/>
            </a:p>
            <a:p>
              <a:pPr marL="457200" indent="-457200">
                <a:buFont typeface="Wingdings" pitchFamily="2" charset="2"/>
                <a:buChar char="§"/>
              </a:pPr>
              <a:endParaRPr lang="en-US" sz="2800" dirty="0" smtClean="0"/>
            </a:p>
            <a:p>
              <a:pPr marL="457200" indent="-457200">
                <a:buFont typeface="Wingdings" pitchFamily="2" charset="2"/>
                <a:buChar char="§"/>
              </a:pPr>
              <a:r>
                <a:rPr lang="en-US" sz="2800" dirty="0" smtClean="0"/>
                <a:t>Fish are captured </a:t>
              </a:r>
              <a:r>
                <a:rPr lang="en-US" sz="2800" dirty="0"/>
                <a:t>via angling &amp; implanted with a VEMCO </a:t>
              </a:r>
              <a:r>
                <a:rPr lang="en-US" sz="2800" dirty="0" smtClean="0"/>
                <a:t>acoustic</a:t>
              </a:r>
              <a:r>
                <a:rPr lang="en-US" sz="2800" dirty="0"/>
                <a:t> </a:t>
              </a:r>
              <a:r>
                <a:rPr lang="en-US" sz="2800" dirty="0" smtClean="0"/>
                <a:t>transmitter </a:t>
              </a:r>
              <a:r>
                <a:rPr lang="en-US" sz="2800" dirty="0"/>
                <a:t>(V13, V9, </a:t>
              </a:r>
              <a:r>
                <a:rPr lang="en-US" sz="2800" dirty="0" smtClean="0"/>
                <a:t>or V7) – (Figure 4).</a:t>
              </a:r>
              <a:r>
                <a:rPr lang="en-US" sz="2800" dirty="0" smtClean="0">
                  <a:solidFill>
                    <a:prstClr val="white"/>
                  </a:solidFill>
                </a:rPr>
                <a:t> </a:t>
              </a:r>
              <a:endParaRPr lang="en-US" sz="2800" dirty="0">
                <a:solidFill>
                  <a:prstClr val="white"/>
                </a:solidFill>
              </a:endParaRPr>
            </a:p>
            <a:p>
              <a:pPr marL="457200" indent="-457200">
                <a:buFont typeface="Wingdings" pitchFamily="2" charset="2"/>
                <a:buChar char="§"/>
              </a:pPr>
              <a:r>
                <a:rPr lang="en-US" sz="2800" dirty="0">
                  <a:solidFill>
                    <a:prstClr val="white"/>
                  </a:solidFill>
                </a:rPr>
                <a:t>S</a:t>
              </a:r>
              <a:r>
                <a:rPr lang="en-US" sz="2800" dirty="0" smtClean="0">
                  <a:solidFill>
                    <a:prstClr val="white"/>
                  </a:solidFill>
                </a:rPr>
                <a:t>pecific </a:t>
              </a:r>
              <a:r>
                <a:rPr lang="en-US" sz="2800" dirty="0">
                  <a:solidFill>
                    <a:prstClr val="white"/>
                  </a:solidFill>
                </a:rPr>
                <a:t>age classes </a:t>
              </a:r>
              <a:r>
                <a:rPr lang="en-US" sz="2800" dirty="0" smtClean="0">
                  <a:solidFill>
                    <a:prstClr val="white"/>
                  </a:solidFill>
                </a:rPr>
                <a:t>are targeted in </a:t>
              </a:r>
              <a:r>
                <a:rPr lang="en-US" sz="2800" dirty="0">
                  <a:solidFill>
                    <a:prstClr val="white"/>
                  </a:solidFill>
                </a:rPr>
                <a:t>varying </a:t>
              </a:r>
              <a:r>
                <a:rPr lang="en-US" sz="2800" dirty="0" smtClean="0">
                  <a:solidFill>
                    <a:prstClr val="white"/>
                  </a:solidFill>
                </a:rPr>
                <a:t>habitats, seasons, and sections.</a:t>
              </a:r>
            </a:p>
            <a:p>
              <a:pPr marL="457200" indent="-457200">
                <a:buFont typeface="Wingdings" pitchFamily="2" charset="2"/>
                <a:buChar char="§"/>
              </a:pPr>
              <a:r>
                <a:rPr lang="en-US" sz="2800" dirty="0" smtClean="0">
                  <a:solidFill>
                    <a:prstClr val="white"/>
                  </a:solidFill>
                </a:rPr>
                <a:t>Post surgery fish are recovered &amp; released upon strong equilibrium &amp; swimming ability.</a:t>
              </a:r>
            </a:p>
            <a:p>
              <a:endParaRPr lang="en-US" sz="2800" dirty="0">
                <a:solidFill>
                  <a:prstClr val="white"/>
                </a:solidFill>
              </a:endParaRPr>
            </a:p>
            <a:p>
              <a:pPr marL="822960" indent="-822960">
                <a:buFont typeface="Wingdings" pitchFamily="2" charset="2"/>
                <a:buChar char="§"/>
              </a:pPr>
              <a:endParaRPr lang="en-US" sz="43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541620" y="23304401"/>
              <a:ext cx="20345300" cy="337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Monitoring/Tracking</a:t>
              </a: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>
                <a:buFont typeface="Wingdings" pitchFamily="2" charset="2"/>
                <a:buChar char="§"/>
              </a:pPr>
              <a:endParaRPr lang="en-US" sz="2800" dirty="0" smtClean="0">
                <a:solidFill>
                  <a:prstClr val="white"/>
                </a:solidFill>
              </a:endParaRPr>
            </a:p>
            <a:p>
              <a:pPr marL="457200" indent="-457200">
                <a:buFont typeface="Wingdings" pitchFamily="2" charset="2"/>
                <a:buChar char="§"/>
              </a:pPr>
              <a:r>
                <a:rPr lang="en-US" sz="2800" dirty="0" smtClean="0">
                  <a:solidFill>
                    <a:prstClr val="white"/>
                  </a:solidFill>
                </a:rPr>
                <a:t>VR2W </a:t>
              </a:r>
              <a:r>
                <a:rPr lang="en-US" sz="2800" dirty="0">
                  <a:solidFill>
                    <a:prstClr val="white"/>
                  </a:solidFill>
                </a:rPr>
                <a:t>static </a:t>
              </a:r>
              <a:r>
                <a:rPr lang="en-US" sz="2800" dirty="0" smtClean="0">
                  <a:solidFill>
                    <a:prstClr val="white"/>
                  </a:solidFill>
                </a:rPr>
                <a:t>receivers (Figure 5) </a:t>
              </a:r>
              <a:r>
                <a:rPr lang="en-US" sz="2800" dirty="0">
                  <a:solidFill>
                    <a:prstClr val="white"/>
                  </a:solidFill>
                </a:rPr>
                <a:t>monitor 24 hours/day and </a:t>
              </a:r>
              <a:r>
                <a:rPr lang="en-US" sz="2800" dirty="0" smtClean="0">
                  <a:solidFill>
                    <a:prstClr val="white"/>
                  </a:solidFill>
                </a:rPr>
                <a:t>are retrieved</a:t>
              </a:r>
              <a:r>
                <a:rPr lang="en-US" sz="2800" dirty="0">
                  <a:solidFill>
                    <a:prstClr val="white"/>
                  </a:solidFill>
                </a:rPr>
                <a:t>, downloaded, and returned ~every 3 months.</a:t>
              </a:r>
            </a:p>
            <a:p>
              <a:pPr marL="457200" lvl="0" indent="-457200">
                <a:buFont typeface="Wingdings" pitchFamily="2" charset="2"/>
                <a:buChar char="§"/>
              </a:pPr>
              <a:r>
                <a:rPr lang="en-US" sz="2800" dirty="0">
                  <a:solidFill>
                    <a:prstClr val="white"/>
                  </a:solidFill>
                </a:rPr>
                <a:t>Mobile tracking surveys (</a:t>
              </a:r>
              <a:r>
                <a:rPr lang="en-US" sz="2800" dirty="0" smtClean="0">
                  <a:solidFill>
                    <a:prstClr val="white"/>
                  </a:solidFill>
                </a:rPr>
                <a:t>Figure 6) </a:t>
              </a:r>
              <a:r>
                <a:rPr lang="en-US" sz="2800" dirty="0">
                  <a:solidFill>
                    <a:prstClr val="white"/>
                  </a:solidFill>
                </a:rPr>
                <a:t>from the Narrows </a:t>
              </a:r>
              <a:r>
                <a:rPr lang="en-US" sz="2800" dirty="0" smtClean="0">
                  <a:solidFill>
                    <a:prstClr val="white"/>
                  </a:solidFill>
                </a:rPr>
                <a:t>Canyon </a:t>
              </a:r>
              <a:r>
                <a:rPr lang="en-US" sz="2800" dirty="0">
                  <a:solidFill>
                    <a:prstClr val="white"/>
                  </a:solidFill>
                </a:rPr>
                <a:t>to the Feather River </a:t>
              </a:r>
              <a:r>
                <a:rPr lang="en-US" sz="2800" dirty="0" smtClean="0">
                  <a:solidFill>
                    <a:prstClr val="white"/>
                  </a:solidFill>
                </a:rPr>
                <a:t>confluence allow </a:t>
              </a:r>
              <a:r>
                <a:rPr lang="en-US" sz="2800" dirty="0">
                  <a:solidFill>
                    <a:prstClr val="white"/>
                  </a:solidFill>
                </a:rPr>
                <a:t>movement to be tracked between static receiver </a:t>
              </a:r>
              <a:r>
                <a:rPr lang="en-US" sz="2800" dirty="0" smtClean="0">
                  <a:solidFill>
                    <a:prstClr val="white"/>
                  </a:solidFill>
                </a:rPr>
                <a:t>locations. </a:t>
              </a:r>
            </a:p>
            <a:p>
              <a:pPr lvl="0"/>
              <a:endParaRPr lang="en-US" sz="4300" dirty="0">
                <a:solidFill>
                  <a:prstClr val="white"/>
                </a:solidFill>
              </a:endParaRPr>
            </a:p>
            <a:p>
              <a:pPr marL="822960" indent="-822960">
                <a:buFont typeface="Wingdings" pitchFamily="2" charset="2"/>
                <a:buChar char="§"/>
              </a:pP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16452" y="29536730"/>
              <a:ext cx="7271363" cy="2597634"/>
            </a:xfrm>
            <a:prstGeom prst="rect">
              <a:avLst/>
            </a:prstGeom>
            <a:noFill/>
          </p:spPr>
          <p:txBody>
            <a:bodyPr wrap="square" lIns="438912" tIns="219456" rIns="438912" bIns="219456" rtlCol="0">
              <a:spAutoFit/>
            </a:bodyPr>
            <a:lstStyle/>
            <a:p>
              <a:r>
                <a:rPr lang="en-US" sz="2800" dirty="0"/>
                <a:t>Efficiency of this technique is </a:t>
              </a:r>
              <a:r>
                <a:rPr lang="en-US" sz="2800" dirty="0" smtClean="0"/>
                <a:t>being </a:t>
              </a:r>
              <a:r>
                <a:rPr lang="en-US" sz="2800" dirty="0"/>
                <a:t>evaluated with a series </a:t>
              </a:r>
              <a:r>
                <a:rPr lang="en-US" sz="2800" dirty="0" smtClean="0"/>
                <a:t>of </a:t>
              </a:r>
              <a:r>
                <a:rPr lang="en-US" sz="2800" dirty="0"/>
                <a:t>studies to compare detection </a:t>
              </a:r>
              <a:r>
                <a:rPr lang="en-US" sz="2800" dirty="0" smtClean="0"/>
                <a:t>rates </a:t>
              </a:r>
              <a:r>
                <a:rPr lang="en-US" sz="2800" dirty="0"/>
                <a:t>of acoustic tags across </a:t>
              </a:r>
              <a:r>
                <a:rPr lang="en-US" sz="2800" dirty="0" smtClean="0"/>
                <a:t>different habitats, </a:t>
              </a:r>
              <a:r>
                <a:rPr lang="en-US" sz="2800" dirty="0"/>
                <a:t>flows, and depths.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098261" y="28657664"/>
              <a:ext cx="5566291" cy="904863"/>
            </a:xfrm>
            <a:prstGeom prst="rect">
              <a:avLst/>
            </a:prstGeom>
            <a:noFill/>
          </p:spPr>
          <p:txBody>
            <a:bodyPr wrap="square" lIns="438912" tIns="219456" rIns="438912" bIns="219456" rtlCol="0">
              <a:spAutoFit/>
            </a:bodyPr>
            <a:lstStyle/>
            <a:p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Range Testing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48159" y="25612514"/>
              <a:ext cx="98951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51760" lvl="1" indent="-457200">
                <a:buFont typeface="Wingdings" pitchFamily="2" charset="2"/>
                <a:buChar char="§"/>
              </a:pPr>
              <a:r>
                <a:rPr lang="en-US" sz="2800" dirty="0">
                  <a:solidFill>
                    <a:prstClr val="white"/>
                  </a:solidFill>
                </a:rPr>
                <a:t>Year round / bi-weekly</a:t>
              </a:r>
            </a:p>
            <a:p>
              <a:pPr marL="2651760" lvl="1" indent="-457200">
                <a:buFont typeface="Wingdings" pitchFamily="2" charset="2"/>
                <a:buChar char="§"/>
              </a:pPr>
              <a:r>
                <a:rPr lang="en-US" sz="2800" dirty="0" smtClean="0">
                  <a:solidFill>
                    <a:prstClr val="white"/>
                  </a:solidFill>
                </a:rPr>
                <a:t>Dual Pontoon Boat Tracks </a:t>
              </a:r>
              <a:r>
                <a:rPr lang="en-US" sz="2800" dirty="0">
                  <a:solidFill>
                    <a:prstClr val="white"/>
                  </a:solidFill>
                </a:rPr>
                <a:t>–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724465" y="26478500"/>
              <a:ext cx="636197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§"/>
              </a:pPr>
              <a:r>
                <a:rPr lang="en-US" sz="2800" dirty="0" smtClean="0"/>
                <a:t>VR100 mobile receiver</a:t>
              </a:r>
            </a:p>
            <a:p>
              <a:pPr marL="457200" indent="-457200">
                <a:buFont typeface="Wingdings" pitchFamily="2" charset="2"/>
                <a:buChar char="§"/>
              </a:pPr>
              <a:r>
                <a:rPr lang="en-US" sz="2800" dirty="0" smtClean="0"/>
                <a:t>VH110 directional </a:t>
              </a:r>
            </a:p>
            <a:p>
              <a:r>
                <a:rPr lang="en-US" sz="2800" dirty="0"/>
                <a:t> </a:t>
              </a:r>
              <a:r>
                <a:rPr lang="en-US" sz="2800" dirty="0" smtClean="0"/>
                <a:t>     hydrophone</a:t>
              </a:r>
            </a:p>
            <a:p>
              <a:pPr marL="457200" indent="-457200">
                <a:buFont typeface="Wingdings" pitchFamily="2" charset="2"/>
                <a:buChar char="§"/>
              </a:pPr>
              <a:r>
                <a:rPr lang="en-US" sz="2800" dirty="0" smtClean="0"/>
                <a:t>Garmin GPS unit</a:t>
              </a:r>
              <a:endParaRPr lang="en-US" sz="2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947677" y="5786752"/>
            <a:ext cx="19861189" cy="2628412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endParaRPr lang="en-US" sz="2800" dirty="0" smtClean="0"/>
          </a:p>
          <a:p>
            <a:r>
              <a:rPr lang="en-US" sz="3000" b="1" dirty="0" smtClean="0"/>
              <a:t>1</a:t>
            </a:r>
            <a:r>
              <a:rPr lang="en-US" sz="2800" dirty="0"/>
              <a:t>) The primary objective is to test the </a:t>
            </a:r>
          </a:p>
          <a:p>
            <a:r>
              <a:rPr lang="en-US" sz="2800" dirty="0"/>
              <a:t>    difference, or lack there of, in migration of </a:t>
            </a:r>
          </a:p>
          <a:p>
            <a:r>
              <a:rPr lang="en-US" sz="2800" i="1" dirty="0"/>
              <a:t>    O. </a:t>
            </a:r>
            <a:r>
              <a:rPr lang="en-US" sz="2800" i="1" dirty="0" err="1"/>
              <a:t>mykiss</a:t>
            </a:r>
            <a:r>
              <a:rPr lang="en-US" sz="2800" i="1" dirty="0"/>
              <a:t> </a:t>
            </a:r>
            <a:r>
              <a:rPr lang="en-US" sz="2800" dirty="0"/>
              <a:t>between the following variables:</a:t>
            </a:r>
          </a:p>
          <a:p>
            <a:endParaRPr lang="en-US" sz="2800" dirty="0"/>
          </a:p>
        </p:txBody>
      </p:sp>
      <p:sp>
        <p:nvSpPr>
          <p:cNvPr id="1035" name="Rectangle 1034"/>
          <p:cNvSpPr/>
          <p:nvPr/>
        </p:nvSpPr>
        <p:spPr>
          <a:xfrm>
            <a:off x="11853043" y="4973283"/>
            <a:ext cx="20641171" cy="111219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4982" y="187013"/>
            <a:ext cx="43408397" cy="438085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952" y="281796"/>
            <a:ext cx="34113494" cy="2958014"/>
          </a:xfrm>
        </p:spPr>
        <p:txBody>
          <a:bodyPr>
            <a:noAutofit/>
          </a:bodyPr>
          <a:lstStyle/>
          <a:p>
            <a:pPr algn="ctr"/>
            <a:r>
              <a:rPr lang="en-US" sz="7800" b="1" dirty="0">
                <a:solidFill>
                  <a:schemeClr val="tx1"/>
                </a:solidFill>
              </a:rPr>
              <a:t>Monitoring Movement Patterns of Coastal Rainbow Trout </a:t>
            </a:r>
            <a:br>
              <a:rPr lang="en-US" sz="7800" b="1" dirty="0">
                <a:solidFill>
                  <a:schemeClr val="tx1"/>
                </a:solidFill>
              </a:rPr>
            </a:br>
            <a:r>
              <a:rPr lang="en-US" sz="7800" b="1" dirty="0">
                <a:solidFill>
                  <a:schemeClr val="tx1"/>
                </a:solidFill>
              </a:rPr>
              <a:t>(</a:t>
            </a:r>
            <a:r>
              <a:rPr lang="en-US" sz="7800" b="1" i="1" dirty="0" err="1">
                <a:solidFill>
                  <a:schemeClr val="tx1"/>
                </a:solidFill>
              </a:rPr>
              <a:t>Oncorhyncus</a:t>
            </a:r>
            <a:r>
              <a:rPr lang="en-US" sz="7800" b="1" i="1" dirty="0">
                <a:solidFill>
                  <a:schemeClr val="tx1"/>
                </a:solidFill>
              </a:rPr>
              <a:t> </a:t>
            </a:r>
            <a:r>
              <a:rPr lang="en-US" sz="7800" b="1" i="1" dirty="0" err="1">
                <a:solidFill>
                  <a:schemeClr val="tx1"/>
                </a:solidFill>
              </a:rPr>
              <a:t>mykiss</a:t>
            </a:r>
            <a:r>
              <a:rPr lang="en-US" sz="7800" b="1" dirty="0">
                <a:solidFill>
                  <a:schemeClr val="tx1"/>
                </a:solidFill>
              </a:rPr>
              <a:t>) in the Lower Yuba River Using Acoustic Telemetry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5319" y="4749118"/>
            <a:ext cx="11918362" cy="24819102"/>
          </a:xfrm>
          <a:prstGeom prst="rect">
            <a:avLst/>
          </a:prstGeom>
          <a:noFill/>
          <a:ln w="28575">
            <a:noFill/>
          </a:ln>
        </p:spPr>
        <p:txBody>
          <a:bodyPr wrap="square" lIns="438912" tIns="219456" rIns="438912" bIns="219456" rtlCol="0">
            <a:spAutoFit/>
          </a:bodyPr>
          <a:lstStyle/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endParaRPr lang="en-US" sz="2800" dirty="0" smtClean="0"/>
          </a:p>
          <a:p>
            <a:pPr lvl="0"/>
            <a:r>
              <a:rPr lang="en-US" sz="2800" dirty="0" smtClean="0"/>
              <a:t>The lower Yuba River (Figure 1) is an ~ 24 mile reach from </a:t>
            </a:r>
            <a:r>
              <a:rPr lang="en-US" sz="2800" dirty="0" err="1" smtClean="0"/>
              <a:t>Englebright</a:t>
            </a:r>
            <a:r>
              <a:rPr lang="en-US" sz="2800" dirty="0" smtClean="0"/>
              <a:t> Dam to the Feather River confluence. It is unique to the Central Valley because it is one of the last rivers to have wild, native steelhead (</a:t>
            </a:r>
            <a:r>
              <a:rPr lang="en-US" sz="2800" i="1" dirty="0" err="1" smtClean="0"/>
              <a:t>Oncorhynchus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mykiss</a:t>
            </a:r>
            <a:r>
              <a:rPr lang="en-US" sz="2800" dirty="0" smtClean="0"/>
              <a:t>) runs. </a:t>
            </a:r>
            <a:r>
              <a:rPr lang="en-US" sz="2800" dirty="0" smtClean="0">
                <a:solidFill>
                  <a:prstClr val="white"/>
                </a:solidFill>
              </a:rPr>
              <a:t>While steelhead run size on the Yuba River was estimated to be ~ 2,000 adults </a:t>
            </a:r>
            <a:r>
              <a:rPr lang="en-US" sz="2800" smtClean="0">
                <a:solidFill>
                  <a:prstClr val="white"/>
                </a:solidFill>
              </a:rPr>
              <a:t>in 1984 (</a:t>
            </a:r>
            <a:r>
              <a:rPr lang="en-US" sz="2800" dirty="0">
                <a:solidFill>
                  <a:prstClr val="white"/>
                </a:solidFill>
              </a:rPr>
              <a:t>McEwan &amp; </a:t>
            </a:r>
            <a:r>
              <a:rPr lang="en-US" sz="2800" dirty="0" smtClean="0">
                <a:solidFill>
                  <a:prstClr val="white"/>
                </a:solidFill>
              </a:rPr>
              <a:t>Jackson</a:t>
            </a:r>
            <a:r>
              <a:rPr lang="en-US" sz="2800" dirty="0">
                <a:solidFill>
                  <a:prstClr val="white"/>
                </a:solidFill>
              </a:rPr>
              <a:t> 1996),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current status of the </a:t>
            </a:r>
            <a:r>
              <a:rPr lang="en-US" sz="2800" dirty="0" err="1">
                <a:solidFill>
                  <a:prstClr val="white"/>
                </a:solidFill>
              </a:rPr>
              <a:t>anadromous</a:t>
            </a:r>
            <a:r>
              <a:rPr lang="en-US" sz="2800" dirty="0">
                <a:solidFill>
                  <a:prstClr val="white"/>
                </a:solidFill>
              </a:rPr>
              <a:t> &amp; resident population components are </a:t>
            </a:r>
            <a:r>
              <a:rPr lang="en-US" sz="2800" dirty="0" smtClean="0">
                <a:solidFill>
                  <a:prstClr val="white"/>
                </a:solidFill>
              </a:rPr>
              <a:t>unknown.</a:t>
            </a:r>
            <a:endParaRPr lang="en-US" sz="2800" dirty="0">
              <a:solidFill>
                <a:prstClr val="white"/>
              </a:solidFill>
            </a:endParaRP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 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             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VAKI </a:t>
            </a:r>
            <a:r>
              <a:rPr lang="en-US" sz="2800" dirty="0" err="1"/>
              <a:t>Riverwatcher</a:t>
            </a:r>
            <a:r>
              <a:rPr lang="en-US" sz="2800" dirty="0"/>
              <a:t> </a:t>
            </a:r>
            <a:r>
              <a:rPr lang="en-US" sz="2800" dirty="0" smtClean="0"/>
              <a:t>data (Figure 2), </a:t>
            </a:r>
            <a:r>
              <a:rPr lang="en-US" sz="2800" dirty="0"/>
              <a:t>collected since 2003, provides a snapshot of </a:t>
            </a:r>
            <a:r>
              <a:rPr lang="en-US" sz="2800" i="1" dirty="0"/>
              <a:t>O. </a:t>
            </a:r>
            <a:r>
              <a:rPr lang="en-US" sz="2800" i="1" dirty="0" err="1"/>
              <a:t>mykiss</a:t>
            </a:r>
            <a:r>
              <a:rPr lang="en-US" sz="2800" i="1" dirty="0"/>
              <a:t> </a:t>
            </a:r>
            <a:r>
              <a:rPr lang="en-US" sz="2800" dirty="0"/>
              <a:t>movements </a:t>
            </a:r>
            <a:r>
              <a:rPr lang="en-US" sz="2800" dirty="0" smtClean="0"/>
              <a:t>at </a:t>
            </a:r>
            <a:r>
              <a:rPr lang="en-US" sz="2800" dirty="0"/>
              <a:t>one location (DPD - RM 11) illustrating passing of ~ 100 to 700 </a:t>
            </a:r>
            <a:r>
              <a:rPr lang="en-US" sz="2800" i="1" dirty="0"/>
              <a:t>O. </a:t>
            </a:r>
            <a:r>
              <a:rPr lang="en-US" sz="2800" i="1" dirty="0" err="1"/>
              <a:t>mykiss</a:t>
            </a:r>
            <a:r>
              <a:rPr lang="en-US" sz="2800" dirty="0"/>
              <a:t> 16 inches or greater per year. </a:t>
            </a:r>
            <a:r>
              <a:rPr lang="en-US" sz="2800" dirty="0" err="1">
                <a:solidFill>
                  <a:prstClr val="white"/>
                </a:solidFill>
              </a:rPr>
              <a:t>Anadromous</a:t>
            </a:r>
            <a:r>
              <a:rPr lang="en-US" sz="2800" dirty="0">
                <a:solidFill>
                  <a:prstClr val="white"/>
                </a:solidFill>
              </a:rPr>
              <a:t> &amp; resident life history patterns </a:t>
            </a:r>
            <a:r>
              <a:rPr lang="en-US" sz="2800" dirty="0"/>
              <a:t>cannot be distinguish</a:t>
            </a:r>
            <a:r>
              <a:rPr lang="en-US" sz="2800" dirty="0">
                <a:solidFill>
                  <a:prstClr val="white"/>
                </a:solidFill>
              </a:rPr>
              <a:t> by </a:t>
            </a:r>
            <a:r>
              <a:rPr lang="en-US" sz="2800" dirty="0" smtClean="0">
                <a:solidFill>
                  <a:prstClr val="white"/>
                </a:solidFill>
              </a:rPr>
              <a:t>these </a:t>
            </a:r>
            <a:r>
              <a:rPr lang="en-US" sz="2800" dirty="0">
                <a:solidFill>
                  <a:prstClr val="white"/>
                </a:solidFill>
              </a:rPr>
              <a:t>data</a:t>
            </a:r>
            <a:r>
              <a:rPr lang="en-US" sz="2800" dirty="0"/>
              <a:t>; therefore, acoustic telemetry is needed to assess movement patterns above &amp; below DPD to determine how/if  </a:t>
            </a:r>
            <a:r>
              <a:rPr lang="en-US" sz="2800" dirty="0" smtClean="0"/>
              <a:t>DPD influences </a:t>
            </a:r>
            <a:r>
              <a:rPr lang="en-US" sz="2800" dirty="0"/>
              <a:t>passage &amp; if </a:t>
            </a:r>
            <a:r>
              <a:rPr lang="en-US" sz="2800" i="1" dirty="0" smtClean="0"/>
              <a:t>O</a:t>
            </a:r>
            <a:r>
              <a:rPr lang="en-US" sz="2800" i="1" dirty="0"/>
              <a:t>. </a:t>
            </a:r>
            <a:r>
              <a:rPr lang="en-US" sz="2800" i="1" dirty="0" err="1"/>
              <a:t>mykiss</a:t>
            </a:r>
            <a:r>
              <a:rPr lang="en-US" sz="2800" dirty="0"/>
              <a:t> are moving </a:t>
            </a:r>
            <a:r>
              <a:rPr lang="en-US" sz="2800" dirty="0" smtClean="0"/>
              <a:t>into </a:t>
            </a:r>
            <a:r>
              <a:rPr lang="en-US" sz="2800" dirty="0"/>
              <a:t>other systems.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Out of </a:t>
            </a:r>
            <a:r>
              <a:rPr lang="en-US" sz="2800" dirty="0"/>
              <a:t>river &amp; </a:t>
            </a:r>
            <a:r>
              <a:rPr lang="en-US" sz="2800" dirty="0" err="1" smtClean="0"/>
              <a:t>anadromous</a:t>
            </a:r>
            <a:r>
              <a:rPr lang="en-US" sz="2800" dirty="0" smtClean="0"/>
              <a:t> movements have the potential </a:t>
            </a:r>
            <a:r>
              <a:rPr lang="en-US" sz="2800" dirty="0"/>
              <a:t>to </a:t>
            </a:r>
            <a:r>
              <a:rPr lang="en-US" sz="2800" dirty="0" smtClean="0"/>
              <a:t>be captured by complimentary acoustic </a:t>
            </a:r>
            <a:r>
              <a:rPr lang="en-US" sz="2800" dirty="0"/>
              <a:t>receiver </a:t>
            </a:r>
            <a:r>
              <a:rPr lang="en-US" sz="2800" dirty="0" smtClean="0"/>
              <a:t>arrays (Figure 3) in the Feather River, established </a:t>
            </a:r>
            <a:r>
              <a:rPr lang="en-US" sz="2800" dirty="0"/>
              <a:t>by </a:t>
            </a:r>
            <a:r>
              <a:rPr lang="en-US" sz="2800" dirty="0" smtClean="0"/>
              <a:t>DWR, </a:t>
            </a:r>
            <a:r>
              <a:rPr lang="en-US" sz="2800" dirty="0"/>
              <a:t>&amp; </a:t>
            </a:r>
            <a:r>
              <a:rPr lang="en-US" sz="2800" dirty="0" smtClean="0"/>
              <a:t>in the </a:t>
            </a:r>
            <a:r>
              <a:rPr lang="en-US" sz="2800" dirty="0"/>
              <a:t>Sacramento </a:t>
            </a:r>
            <a:r>
              <a:rPr lang="en-US" sz="2800" dirty="0" smtClean="0"/>
              <a:t>River, Delta, </a:t>
            </a:r>
          </a:p>
          <a:p>
            <a:r>
              <a:rPr lang="en-US" sz="2800" dirty="0" smtClean="0"/>
              <a:t>and San Francisco Bay systems, </a:t>
            </a:r>
          </a:p>
          <a:p>
            <a:r>
              <a:rPr lang="en-US" sz="2800" dirty="0" smtClean="0"/>
              <a:t>established by </a:t>
            </a:r>
            <a:r>
              <a:rPr lang="en-US" sz="2800" dirty="0"/>
              <a:t>NOAA and UC </a:t>
            </a:r>
            <a:endParaRPr lang="en-US" sz="2800" dirty="0" smtClean="0"/>
          </a:p>
          <a:p>
            <a:r>
              <a:rPr lang="en-US" sz="2800" dirty="0" smtClean="0"/>
              <a:t>Davis</a:t>
            </a:r>
            <a:r>
              <a:rPr lang="en-US" sz="2800" dirty="0"/>
              <a:t>.</a:t>
            </a:r>
          </a:p>
        </p:txBody>
      </p:sp>
      <p:sp>
        <p:nvSpPr>
          <p:cNvPr id="1036" name="TextBox 1035"/>
          <p:cNvSpPr txBox="1"/>
          <p:nvPr/>
        </p:nvSpPr>
        <p:spPr>
          <a:xfrm>
            <a:off x="32825988" y="5618402"/>
            <a:ext cx="10912454" cy="13662202"/>
          </a:xfrm>
          <a:prstGeom prst="rect">
            <a:avLst/>
          </a:prstGeom>
          <a:noFill/>
          <a:ln w="19050">
            <a:noFill/>
          </a:ln>
        </p:spPr>
        <p:txBody>
          <a:bodyPr wrap="square" lIns="438912" tIns="219456" rIns="438912" bIns="219456" rtlCol="0">
            <a:spAutoFit/>
          </a:bodyPr>
          <a:lstStyle/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/>
              <a:t>A total of 496 acoustic tags have been implanted since July 2008. 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Preliminary </a:t>
            </a:r>
            <a:r>
              <a:rPr lang="en-US" sz="2800" dirty="0"/>
              <a:t>stages of analysis are being conducted on fish whose acoustic tags have </a:t>
            </a:r>
            <a:r>
              <a:rPr lang="en-US" sz="2800" dirty="0" smtClean="0"/>
              <a:t>expired (Figure 9). </a:t>
            </a:r>
            <a:r>
              <a:rPr lang="en-US" sz="2800" dirty="0"/>
              <a:t>Both static receiver range tests and mobile tracking efficiency tests are being, or have been conducted. Monitoring will continue through 2013. A final report will be published after the conclusion of the study.</a:t>
            </a:r>
          </a:p>
          <a:p>
            <a:endParaRPr lang="en-US" sz="6700" b="1" dirty="0"/>
          </a:p>
        </p:txBody>
      </p:sp>
      <p:sp>
        <p:nvSpPr>
          <p:cNvPr id="1038" name="TextBox 1037"/>
          <p:cNvSpPr txBox="1"/>
          <p:nvPr/>
        </p:nvSpPr>
        <p:spPr>
          <a:xfrm>
            <a:off x="32692493" y="22010068"/>
            <a:ext cx="6626707" cy="99719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1" name="TextBox 1040"/>
          <p:cNvSpPr txBox="1"/>
          <p:nvPr/>
        </p:nvSpPr>
        <p:spPr>
          <a:xfrm>
            <a:off x="11746458" y="16660071"/>
            <a:ext cx="7574438" cy="997196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</a:p>
        </p:txBody>
      </p:sp>
      <p:sp>
        <p:nvSpPr>
          <p:cNvPr id="1042" name="Rectangle 1041"/>
          <p:cNvSpPr/>
          <p:nvPr/>
        </p:nvSpPr>
        <p:spPr>
          <a:xfrm>
            <a:off x="11853048" y="16373239"/>
            <a:ext cx="20641171" cy="16292059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380" y="22840662"/>
            <a:ext cx="2880370" cy="708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476" y="23599020"/>
            <a:ext cx="2880370" cy="9932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6871" y="4940887"/>
            <a:ext cx="11338565" cy="2769201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81605" y="4973285"/>
            <a:ext cx="10871779" cy="1661905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737059" y="21915279"/>
            <a:ext cx="10912459" cy="354558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1037" name="TextBox 1036"/>
          <p:cNvSpPr txBox="1"/>
          <p:nvPr/>
        </p:nvSpPr>
        <p:spPr>
          <a:xfrm>
            <a:off x="12521220" y="7654393"/>
            <a:ext cx="5904394" cy="1735860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Seasons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Size/age class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Chinook salmon presence</a:t>
            </a:r>
            <a:endParaRPr lang="en-US" sz="2800" dirty="0"/>
          </a:p>
        </p:txBody>
      </p:sp>
      <p:sp>
        <p:nvSpPr>
          <p:cNvPr id="1039" name="TextBox 1038"/>
          <p:cNvSpPr txBox="1"/>
          <p:nvPr/>
        </p:nvSpPr>
        <p:spPr>
          <a:xfrm>
            <a:off x="15978059" y="7654393"/>
            <a:ext cx="9328920" cy="2166747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</a:rPr>
              <a:t>Varying flow </a:t>
            </a:r>
            <a:r>
              <a:rPr lang="en-US" sz="2800" dirty="0" smtClean="0">
                <a:solidFill>
                  <a:prstClr val="white"/>
                </a:solidFill>
              </a:rPr>
              <a:t>regimes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Origin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endParaRPr lang="en-US" sz="2800" dirty="0">
              <a:solidFill>
                <a:prstClr val="white"/>
              </a:solidFill>
            </a:endParaRPr>
          </a:p>
          <a:p>
            <a:pPr marL="822960" indent="-822960">
              <a:buFont typeface="Wingdings" pitchFamily="2" charset="2"/>
              <a:buChar char="§"/>
            </a:pPr>
            <a:endParaRPr lang="en-US" sz="2800" dirty="0"/>
          </a:p>
          <a:p>
            <a:r>
              <a:rPr lang="en-US" sz="2800" dirty="0"/>
              <a:t>      </a:t>
            </a:r>
          </a:p>
        </p:txBody>
      </p:sp>
      <p:sp>
        <p:nvSpPr>
          <p:cNvPr id="1044" name="TextBox 1043"/>
          <p:cNvSpPr txBox="1"/>
          <p:nvPr/>
        </p:nvSpPr>
        <p:spPr>
          <a:xfrm>
            <a:off x="12580610" y="11033831"/>
            <a:ext cx="19483771" cy="2828467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Flow releases for improved fish habitat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</a:rPr>
              <a:t>Passage issues/improvement projects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</a:rPr>
              <a:t>Feather River Hatchery influence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</a:rPr>
              <a:t>Sport Fishing Regulation bag limits</a:t>
            </a:r>
          </a:p>
          <a:p>
            <a:pPr lvl="0"/>
            <a:endParaRPr lang="en-US" sz="4300" dirty="0">
              <a:solidFill>
                <a:prstClr val="white"/>
              </a:solidFill>
            </a:endParaRPr>
          </a:p>
        </p:txBody>
      </p:sp>
      <p:sp>
        <p:nvSpPr>
          <p:cNvPr id="1047" name="TextBox 1046"/>
          <p:cNvSpPr txBox="1"/>
          <p:nvPr/>
        </p:nvSpPr>
        <p:spPr>
          <a:xfrm>
            <a:off x="12580610" y="13959003"/>
            <a:ext cx="8340696" cy="2828467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Movement patterns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Emigration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</a:rPr>
              <a:t>River system utilization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i="1" dirty="0">
                <a:solidFill>
                  <a:prstClr val="white"/>
                </a:solidFill>
              </a:rPr>
              <a:t>O. </a:t>
            </a:r>
            <a:r>
              <a:rPr lang="en-US" sz="2800" i="1" dirty="0" err="1">
                <a:solidFill>
                  <a:prstClr val="white"/>
                </a:solidFill>
              </a:rPr>
              <a:t>mykiss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distribution</a:t>
            </a:r>
            <a:endParaRPr lang="en-US" sz="2800" dirty="0"/>
          </a:p>
          <a:p>
            <a:pPr marL="822960" indent="-822960">
              <a:buFont typeface="Wingdings" pitchFamily="2" charset="2"/>
              <a:buChar char="§"/>
            </a:pPr>
            <a:endParaRPr lang="en-US" sz="4300" dirty="0"/>
          </a:p>
        </p:txBody>
      </p:sp>
      <p:sp>
        <p:nvSpPr>
          <p:cNvPr id="1053" name="TextBox 1052"/>
          <p:cNvSpPr txBox="1"/>
          <p:nvPr/>
        </p:nvSpPr>
        <p:spPr>
          <a:xfrm>
            <a:off x="33051655" y="26077077"/>
            <a:ext cx="7288291" cy="4675126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Acknowledgments</a:t>
            </a:r>
          </a:p>
          <a:p>
            <a:endParaRPr lang="en-US" sz="43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PSMFC </a:t>
            </a:r>
            <a:r>
              <a:rPr lang="en-US" sz="2800" dirty="0"/>
              <a:t>Yuba River Field Crew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Lower Yuba River Accord RMT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U</a:t>
            </a:r>
            <a:r>
              <a:rPr lang="en-US" sz="2800" dirty="0" smtClean="0"/>
              <a:t>C </a:t>
            </a:r>
            <a:r>
              <a:rPr lang="en-US" sz="2800" dirty="0"/>
              <a:t>Davis Extension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err="1"/>
              <a:t>Cordura</a:t>
            </a:r>
            <a:r>
              <a:rPr lang="en-US" sz="2800" dirty="0"/>
              <a:t> Irrigation District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Yuba Recreation Inc.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054" name="Rectangle 1053"/>
          <p:cNvSpPr/>
          <p:nvPr/>
        </p:nvSpPr>
        <p:spPr>
          <a:xfrm>
            <a:off x="32740922" y="25734993"/>
            <a:ext cx="10912450" cy="6934810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10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745" y="16436345"/>
            <a:ext cx="45720" cy="4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9" name="TextBox 1068"/>
          <p:cNvSpPr txBox="1"/>
          <p:nvPr/>
        </p:nvSpPr>
        <p:spPr>
          <a:xfrm>
            <a:off x="11947677" y="13031018"/>
            <a:ext cx="12633734" cy="1335750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lvl="0"/>
            <a:r>
              <a:rPr lang="en-US" sz="3000" b="1" dirty="0" smtClean="0">
                <a:solidFill>
                  <a:prstClr val="white"/>
                </a:solidFill>
              </a:rPr>
              <a:t>3) </a:t>
            </a:r>
            <a:r>
              <a:rPr lang="en-US" sz="2800" dirty="0" smtClean="0">
                <a:solidFill>
                  <a:prstClr val="white"/>
                </a:solidFill>
              </a:rPr>
              <a:t>In addition this data will provide </a:t>
            </a: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     valuable information regarding;  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040" name="TextBox 1039"/>
          <p:cNvSpPr txBox="1"/>
          <p:nvPr/>
        </p:nvSpPr>
        <p:spPr>
          <a:xfrm>
            <a:off x="5370890" y="2926083"/>
            <a:ext cx="31936632" cy="1181862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algn="ctr"/>
            <a:r>
              <a:rPr lang="en-US" sz="4800" dirty="0"/>
              <a:t>L. </a:t>
            </a:r>
            <a:r>
              <a:rPr lang="en-US" sz="4800" dirty="0" err="1"/>
              <a:t>Alber</a:t>
            </a:r>
            <a:r>
              <a:rPr lang="en-US" sz="4800" dirty="0"/>
              <a:t>, J. Nelson, R</a:t>
            </a:r>
            <a:r>
              <a:rPr lang="en-US" sz="4800" dirty="0" smtClean="0"/>
              <a:t>. Bloom</a:t>
            </a:r>
            <a:r>
              <a:rPr lang="en-US" sz="4800" dirty="0"/>
              <a:t>, and B. </a:t>
            </a:r>
            <a:r>
              <a:rPr lang="en-US" sz="4800" dirty="0" err="1"/>
              <a:t>Hennes</a:t>
            </a:r>
            <a:endParaRPr lang="en-US" sz="4800" dirty="0"/>
          </a:p>
        </p:txBody>
      </p:sp>
      <p:pic>
        <p:nvPicPr>
          <p:cNvPr id="1049" name="Picture 10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t="18593" r="3841" b="13632"/>
          <a:stretch/>
        </p:blipFill>
        <p:spPr>
          <a:xfrm>
            <a:off x="5701426" y="27062076"/>
            <a:ext cx="5459695" cy="5468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75" name="Group 1074"/>
          <p:cNvGrpSpPr/>
          <p:nvPr/>
        </p:nvGrpSpPr>
        <p:grpSpPr>
          <a:xfrm>
            <a:off x="20193001" y="5485398"/>
            <a:ext cx="11928756" cy="10083791"/>
            <a:chOff x="23389195" y="9888195"/>
            <a:chExt cx="8727904" cy="6001245"/>
          </a:xfrm>
        </p:grpSpPr>
        <p:pic>
          <p:nvPicPr>
            <p:cNvPr id="1071" name="Picture 10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866012" y="10638353"/>
              <a:ext cx="6001242" cy="4500932"/>
            </a:xfrm>
            <a:prstGeom prst="rect">
              <a:avLst/>
            </a:prstGeom>
            <a:ln w="285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74" name="Group 1073"/>
            <p:cNvGrpSpPr/>
            <p:nvPr/>
          </p:nvGrpSpPr>
          <p:grpSpPr>
            <a:xfrm>
              <a:off x="23389195" y="9888195"/>
              <a:ext cx="3888880" cy="6001242"/>
              <a:chOff x="23198849" y="9888195"/>
              <a:chExt cx="3888880" cy="6001242"/>
            </a:xfrm>
          </p:grpSpPr>
          <p:pic>
            <p:nvPicPr>
              <p:cNvPr id="1072" name="Picture 107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98849" y="9888195"/>
                <a:ext cx="3885944" cy="2914458"/>
              </a:xfrm>
              <a:prstGeom prst="rect">
                <a:avLst/>
              </a:prstGeom>
              <a:ln w="285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73" name="Picture 107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99126" y="12972984"/>
                <a:ext cx="3888603" cy="2916453"/>
              </a:xfrm>
              <a:prstGeom prst="rect">
                <a:avLst/>
              </a:prstGeom>
              <a:ln w="285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077" name="TextBox 1076"/>
          <p:cNvSpPr txBox="1"/>
          <p:nvPr/>
        </p:nvSpPr>
        <p:spPr>
          <a:xfrm>
            <a:off x="12110701" y="9348599"/>
            <a:ext cx="107267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solidFill>
                  <a:prstClr val="white"/>
                </a:solidFill>
              </a:rPr>
              <a:t>2) </a:t>
            </a:r>
            <a:r>
              <a:rPr lang="en-US" sz="2800" dirty="0">
                <a:solidFill>
                  <a:prstClr val="white"/>
                </a:solidFill>
              </a:rPr>
              <a:t>Data collected from this study </a:t>
            </a:r>
            <a:r>
              <a:rPr lang="en-US" sz="2800" dirty="0" smtClean="0">
                <a:solidFill>
                  <a:prstClr val="white"/>
                </a:solidFill>
              </a:rPr>
              <a:t>will </a:t>
            </a: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     contribute t0 improved management of  </a:t>
            </a: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     the </a:t>
            </a:r>
            <a:r>
              <a:rPr lang="en-US" sz="2800" dirty="0">
                <a:solidFill>
                  <a:prstClr val="white"/>
                </a:solidFill>
              </a:rPr>
              <a:t>species by evaluating current and </a:t>
            </a:r>
          </a:p>
          <a:p>
            <a:pPr lvl="0"/>
            <a:r>
              <a:rPr lang="en-US" sz="2800" dirty="0">
                <a:solidFill>
                  <a:prstClr val="white"/>
                </a:solidFill>
              </a:rPr>
              <a:t>     </a:t>
            </a:r>
            <a:r>
              <a:rPr lang="en-US" sz="2800" dirty="0" smtClean="0">
                <a:solidFill>
                  <a:prstClr val="white"/>
                </a:solidFill>
              </a:rPr>
              <a:t>future;</a:t>
            </a:r>
            <a:endParaRPr lang="en-US" sz="2800" dirty="0">
              <a:solidFill>
                <a:prstClr val="white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21056" y="9629249"/>
            <a:ext cx="10398264" cy="10835947"/>
            <a:chOff x="477766" y="8320190"/>
            <a:chExt cx="10398264" cy="10835947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67" y="8320190"/>
              <a:ext cx="10398263" cy="92355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0" t="5010" r="78998" b="81340"/>
            <a:stretch/>
          </p:blipFill>
          <p:spPr>
            <a:xfrm>
              <a:off x="8458200" y="14260131"/>
              <a:ext cx="1661757" cy="16405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7" r="14907"/>
            <a:stretch/>
          </p:blipFill>
          <p:spPr>
            <a:xfrm>
              <a:off x="778898" y="15330207"/>
              <a:ext cx="3098832" cy="32865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3" t="3430" r="2779" b="-912"/>
            <a:stretch/>
          </p:blipFill>
          <p:spPr>
            <a:xfrm>
              <a:off x="4170890" y="15968789"/>
              <a:ext cx="3310525" cy="26124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477766" y="18756027"/>
              <a:ext cx="10398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Figure 1 – Lower Yuba River with VR2W static receiver Locations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22554" r="47255" b="47917"/>
          <a:stretch/>
        </p:blipFill>
        <p:spPr>
          <a:xfrm>
            <a:off x="521056" y="23878833"/>
            <a:ext cx="4666391" cy="1382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0407" b="39698"/>
          <a:stretch/>
        </p:blipFill>
        <p:spPr>
          <a:xfrm>
            <a:off x="5370890" y="23799549"/>
            <a:ext cx="2831818" cy="1461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5" name="TextBox 64"/>
          <p:cNvSpPr txBox="1"/>
          <p:nvPr/>
        </p:nvSpPr>
        <p:spPr>
          <a:xfrm>
            <a:off x="8307955" y="24055091"/>
            <a:ext cx="285316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Figure 2 – Infra Red scan \ video from VAKI </a:t>
            </a:r>
            <a:r>
              <a:rPr lang="en-US" sz="2000" dirty="0" err="1" smtClean="0">
                <a:solidFill>
                  <a:schemeClr val="bg1"/>
                </a:solidFill>
              </a:rPr>
              <a:t>Riverwatcher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56871" y="31751836"/>
            <a:ext cx="5354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Figure 3 – Central Valley Acoustic receiver arrays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116452" y="5351152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1" t="11327" r="28593"/>
          <a:stretch/>
        </p:blipFill>
        <p:spPr>
          <a:xfrm>
            <a:off x="18425614" y="26101950"/>
            <a:ext cx="3976310" cy="6291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8" name="TextBox 77"/>
          <p:cNvSpPr txBox="1"/>
          <p:nvPr/>
        </p:nvSpPr>
        <p:spPr>
          <a:xfrm>
            <a:off x="18545184" y="25610168"/>
            <a:ext cx="4752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Figure 5  - VR2W static receiver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774400" y="25593958"/>
            <a:ext cx="562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Figure 6  - Mobile Tracking Survey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2212259" y="17534935"/>
            <a:ext cx="20120040" cy="3754914"/>
            <a:chOff x="12212259" y="17534935"/>
            <a:chExt cx="20120040" cy="3754914"/>
          </a:xfrm>
        </p:grpSpPr>
        <p:sp>
          <p:nvSpPr>
            <p:cNvPr id="81" name="Rectangle 80"/>
            <p:cNvSpPr/>
            <p:nvPr/>
          </p:nvSpPr>
          <p:spPr>
            <a:xfrm>
              <a:off x="12212259" y="17534935"/>
              <a:ext cx="20093348" cy="3003939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65" b="34254"/>
            <a:stretch/>
          </p:blipFill>
          <p:spPr>
            <a:xfrm>
              <a:off x="12486449" y="17717765"/>
              <a:ext cx="11821351" cy="26138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80" name="Picture 1079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>
                          <a14:foregroundMark x1="34398" y1="24167" x2="34398" y2="24167"/>
                          <a14:foregroundMark x1="43663" y1="23229" x2="43663" y2="23229"/>
                          <a14:foregroundMark x1="42705" y1="62396" x2="42705" y2="62396"/>
                          <a14:foregroundMark x1="43663" y1="63333" x2="43131" y2="24167"/>
                          <a14:foregroundMark x1="37274" y1="23229" x2="42173" y2="73854"/>
                          <a14:foregroundMark x1="31416" y1="66250" x2="31416" y2="66250"/>
                          <a14:foregroundMark x1="34398" y1="64375" x2="38232" y2="47604"/>
                          <a14:foregroundMark x1="36315" y1="55729" x2="47071" y2="75313"/>
                          <a14:foregroundMark x1="42173" y1="77708" x2="26518" y2="77188"/>
                          <a14:foregroundMark x1="29499" y1="78646" x2="39297" y2="56250"/>
                          <a14:foregroundMark x1="45154" y1="62396" x2="44622" y2="71979"/>
                          <a14:foregroundMark x1="48030" y1="76250" x2="46113" y2="60000"/>
                          <a14:foregroundMark x1="56337" y1="41354" x2="56337" y2="41354"/>
                          <a14:foregroundMark x1="83174" y1="57188" x2="83174" y2="57188"/>
                          <a14:foregroundMark x1="78275" y1="37083" x2="62726" y2="62396"/>
                          <a14:foregroundMark x1="58253" y1="38542" x2="78275" y2="57604"/>
                          <a14:foregroundMark x1="55378" y1="51458" x2="75825" y2="47083"/>
                          <a14:foregroundMark x1="86581" y1="55208" x2="86581" y2="55208"/>
                          <a14:foregroundMark x1="81257" y1="61979" x2="82748" y2="58646"/>
                          <a14:foregroundMark x1="85623" y1="53854" x2="82748" y2="58646"/>
                          <a14:backgroundMark x1="28967" y1="13750" x2="19276" y2="18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0"/>
            <a:stretch/>
          </p:blipFill>
          <p:spPr>
            <a:xfrm>
              <a:off x="24927241" y="17534935"/>
              <a:ext cx="3323114" cy="323441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5952" y="17783939"/>
              <a:ext cx="3432687" cy="25745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34" name="TextBox 1033"/>
            <p:cNvSpPr txBox="1"/>
            <p:nvPr/>
          </p:nvSpPr>
          <p:spPr>
            <a:xfrm>
              <a:off x="12248754" y="20538874"/>
              <a:ext cx="20083545" cy="750975"/>
            </a:xfrm>
            <a:prstGeom prst="rect">
              <a:avLst/>
            </a:prstGeom>
            <a:noFill/>
          </p:spPr>
          <p:txBody>
            <a:bodyPr wrap="square" lIns="438912" tIns="219456" rIns="438912" bIns="219456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Fig. </a:t>
              </a:r>
              <a:r>
                <a:rPr lang="en-US" sz="2000" dirty="0" smtClean="0">
                  <a:solidFill>
                    <a:schemeClr val="bg1"/>
                  </a:solidFill>
                </a:rPr>
                <a:t>4 </a:t>
              </a:r>
              <a:r>
                <a:rPr lang="en-US" sz="2000" dirty="0">
                  <a:solidFill>
                    <a:schemeClr val="bg1"/>
                  </a:solidFill>
                </a:rPr>
                <a:t>– Surgery incision </a:t>
              </a:r>
              <a:r>
                <a:rPr lang="en-US" sz="2000" dirty="0" smtClean="0">
                  <a:solidFill>
                    <a:schemeClr val="bg1"/>
                  </a:solidFill>
                </a:rPr>
                <a:t>\ </a:t>
              </a:r>
              <a:r>
                <a:rPr lang="en-US" sz="2000" dirty="0">
                  <a:solidFill>
                    <a:schemeClr val="bg1"/>
                  </a:solidFill>
                </a:rPr>
                <a:t>V13 acoustic </a:t>
              </a:r>
              <a:r>
                <a:rPr lang="en-US" sz="2000" dirty="0" smtClean="0">
                  <a:solidFill>
                    <a:schemeClr val="bg1"/>
                  </a:solidFill>
                </a:rPr>
                <a:t>transmitter \ recovery net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8" name="Picture 4" descr="C:\Users\lalber\AppData\Local\Microsoft\Windows\Temporary Internet Files\Content.Outlook\1XW9737H\single boat set-up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815" y="26077077"/>
            <a:ext cx="8388198" cy="6291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/>
          <p:cNvGrpSpPr/>
          <p:nvPr/>
        </p:nvGrpSpPr>
        <p:grpSpPr>
          <a:xfrm>
            <a:off x="29814130" y="25683106"/>
            <a:ext cx="2502722" cy="2757940"/>
            <a:chOff x="19188980" y="25548834"/>
            <a:chExt cx="2529980" cy="27579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Rectangle 85"/>
            <p:cNvSpPr/>
            <p:nvPr/>
          </p:nvSpPr>
          <p:spPr>
            <a:xfrm>
              <a:off x="19305129" y="25548834"/>
              <a:ext cx="2413831" cy="275794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9410">
              <a:off x="19188980" y="25641166"/>
              <a:ext cx="2449835" cy="2573276"/>
            </a:xfrm>
            <a:prstGeom prst="rect">
              <a:avLst/>
            </a:prstGeom>
          </p:spPr>
        </p:pic>
      </p:grp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8"/>
          <a:stretch/>
        </p:blipFill>
        <p:spPr>
          <a:xfrm>
            <a:off x="30076130" y="28558042"/>
            <a:ext cx="2049543" cy="2020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0" name="Straight Arrow Connector 89"/>
          <p:cNvCxnSpPr/>
          <p:nvPr/>
        </p:nvCxnSpPr>
        <p:spPr>
          <a:xfrm flipV="1">
            <a:off x="27985493" y="27658194"/>
            <a:ext cx="1731220" cy="6144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1031"/>
          <p:cNvSpPr txBox="1"/>
          <p:nvPr/>
        </p:nvSpPr>
        <p:spPr>
          <a:xfrm>
            <a:off x="30076130" y="25334883"/>
            <a:ext cx="295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Figure 7 – VR 100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150067" y="30672078"/>
            <a:ext cx="118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Figure 8 - VH110 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048" name="Group 1047"/>
          <p:cNvGrpSpPr/>
          <p:nvPr/>
        </p:nvGrpSpPr>
        <p:grpSpPr>
          <a:xfrm>
            <a:off x="32997548" y="6833695"/>
            <a:ext cx="10352191" cy="8463074"/>
            <a:chOff x="33181882" y="7689996"/>
            <a:chExt cx="10111891" cy="8199442"/>
          </a:xfrm>
        </p:grpSpPr>
        <p:sp>
          <p:nvSpPr>
            <p:cNvPr id="26" name="Rectangle 25"/>
            <p:cNvSpPr/>
            <p:nvPr/>
          </p:nvSpPr>
          <p:spPr>
            <a:xfrm>
              <a:off x="33181882" y="7689996"/>
              <a:ext cx="10111891" cy="8199442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438912" tIns="219456" rIns="438912" bIns="219456" rtlCol="0" anchor="ctr"/>
            <a:lstStyle/>
            <a:p>
              <a:pPr algn="ctr"/>
              <a:endParaRPr lang="en-US"/>
            </a:p>
          </p:txBody>
        </p:sp>
        <p:pic>
          <p:nvPicPr>
            <p:cNvPr id="1033" name="Picture 5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4694" y="7749541"/>
              <a:ext cx="10017297" cy="8023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6" name="Picture 104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747" y="27062076"/>
            <a:ext cx="2547454" cy="5043703"/>
          </a:xfrm>
          <a:prstGeom prst="rect">
            <a:avLst/>
          </a:prstGeom>
        </p:spPr>
      </p:pic>
      <p:sp>
        <p:nvSpPr>
          <p:cNvPr id="1051" name="TextBox 1050"/>
          <p:cNvSpPr txBox="1"/>
          <p:nvPr/>
        </p:nvSpPr>
        <p:spPr>
          <a:xfrm>
            <a:off x="33007225" y="5351157"/>
            <a:ext cx="401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" name="TextBox 1054"/>
          <p:cNvSpPr txBox="1"/>
          <p:nvPr/>
        </p:nvSpPr>
        <p:spPr>
          <a:xfrm>
            <a:off x="36061357" y="22840662"/>
            <a:ext cx="44417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www.vemco.com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www.vaki.com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Hydra3.sound-data.com</a:t>
            </a:r>
            <a:endParaRPr lang="en-US" sz="2800" dirty="0"/>
          </a:p>
        </p:txBody>
      </p:sp>
      <p:pic>
        <p:nvPicPr>
          <p:cNvPr id="1063" name="Picture 6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400" y="18005582"/>
            <a:ext cx="4659258" cy="3385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148" y="18005582"/>
            <a:ext cx="4540068" cy="3405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70" name="TextBox 1069"/>
          <p:cNvSpPr txBox="1"/>
          <p:nvPr/>
        </p:nvSpPr>
        <p:spPr>
          <a:xfrm>
            <a:off x="38036787" y="17959379"/>
            <a:ext cx="18954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KEY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1082" name="Picture 9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7" t="51428" r="47521" b="26432"/>
          <a:stretch/>
        </p:blipFill>
        <p:spPr bwMode="auto">
          <a:xfrm>
            <a:off x="38093937" y="18243732"/>
            <a:ext cx="1838325" cy="1399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83" name="Diamond 1082"/>
          <p:cNvSpPr/>
          <p:nvPr/>
        </p:nvSpPr>
        <p:spPr>
          <a:xfrm>
            <a:off x="38339658" y="19024680"/>
            <a:ext cx="91440" cy="91440"/>
          </a:xfrm>
          <a:prstGeom prst="diamond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Flowchart: Connector 1083"/>
          <p:cNvSpPr/>
          <p:nvPr/>
        </p:nvSpPr>
        <p:spPr>
          <a:xfrm>
            <a:off x="38358717" y="19216161"/>
            <a:ext cx="54864" cy="54864"/>
          </a:xfrm>
          <a:prstGeom prst="flowChartConnecto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lowchart: Connector 125"/>
          <p:cNvSpPr/>
          <p:nvPr/>
        </p:nvSpPr>
        <p:spPr>
          <a:xfrm>
            <a:off x="38357946" y="19352604"/>
            <a:ext cx="54864" cy="54864"/>
          </a:xfrm>
          <a:prstGeom prst="flowChartConnector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TextBox 1085"/>
          <p:cNvSpPr txBox="1"/>
          <p:nvPr/>
        </p:nvSpPr>
        <p:spPr>
          <a:xfrm>
            <a:off x="38450148" y="18943511"/>
            <a:ext cx="1256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Date Tagged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VR100 detection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VR2W detection</a:t>
            </a:r>
            <a:endParaRPr lang="en-US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87" name="TextBox 1086"/>
          <p:cNvSpPr txBox="1"/>
          <p:nvPr/>
        </p:nvSpPr>
        <p:spPr>
          <a:xfrm>
            <a:off x="33248350" y="17583884"/>
            <a:ext cx="7312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Figure 9 - Graph of the movement pattern of one wild O. </a:t>
            </a:r>
            <a:r>
              <a:rPr lang="en-US" sz="2000" dirty="0" err="1" smtClean="0">
                <a:solidFill>
                  <a:schemeClr val="bg1"/>
                </a:solidFill>
              </a:rPr>
              <a:t>mykiss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662" y="22113993"/>
            <a:ext cx="2925076" cy="2193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9" name="TextBox 98"/>
          <p:cNvSpPr txBox="1"/>
          <p:nvPr/>
        </p:nvSpPr>
        <p:spPr>
          <a:xfrm>
            <a:off x="40960070" y="24419587"/>
            <a:ext cx="359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VR2W Downloads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0753720" y="20976811"/>
            <a:ext cx="359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VR2W Downloads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b="6631"/>
          <a:stretch/>
        </p:blipFill>
        <p:spPr>
          <a:xfrm>
            <a:off x="33746041" y="29712849"/>
            <a:ext cx="4612676" cy="2572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1" y="28698498"/>
            <a:ext cx="4188860" cy="1739442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36366" y="30313409"/>
            <a:ext cx="547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Database created to facilitate data sharing used by the California Fish Tracking Consortium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5" name="Picture 1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829" y="24619642"/>
            <a:ext cx="1981200" cy="82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60143" y="5566180"/>
            <a:ext cx="2902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Daguerre Point Dam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68785" y="5599625"/>
            <a:ext cx="2527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Narrows Canyon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62576" y="10733543"/>
            <a:ext cx="2250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</a:rPr>
              <a:t>Englebright</a:t>
            </a:r>
            <a:r>
              <a:rPr lang="en-US" sz="2200" dirty="0" smtClean="0">
                <a:solidFill>
                  <a:schemeClr val="bg1"/>
                </a:solidFill>
              </a:rPr>
              <a:t> Dam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0" y="912839"/>
            <a:ext cx="2755968" cy="25923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95" y="703923"/>
            <a:ext cx="2522605" cy="333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D803F16-533F-4219-93A0-61FD498F1A4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9D3F5BF-A429-4721-8479-3136E5094C6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2EA118C-AD51-495F-BE6A-5E0EAFF88BA9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CEE128C6-02EF-4B9A-983B-E9AFF6304E7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1670</TotalTime>
  <Words>716</Words>
  <Application>Microsoft Office PowerPoint</Application>
  <PresentationFormat>Custom</PresentationFormat>
  <Paragraphs>143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Constantia</vt:lpstr>
      <vt:lpstr>Helvetica</vt:lpstr>
      <vt:lpstr>Wingdings</vt:lpstr>
      <vt:lpstr>Wingdings 2</vt:lpstr>
      <vt:lpstr>Paper</vt:lpstr>
      <vt:lpstr>Monitoring Movement Patterns of Coastal Rainbow Trout  (Oncorhyncus mykiss) in the Lower Yuba River Using Acoustic Telemetry</vt:lpstr>
    </vt:vector>
  </TitlesOfParts>
  <Company>California Department of Fish &amp; Game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Alber, Leslie@Wildlife</dc:creator>
  <cp:lastModifiedBy>Van Hare</cp:lastModifiedBy>
  <cp:revision>161</cp:revision>
  <dcterms:created xsi:type="dcterms:W3CDTF">2013-08-20T15:53:41Z</dcterms:created>
  <dcterms:modified xsi:type="dcterms:W3CDTF">2013-09-08T16:29:27Z</dcterms:modified>
</cp:coreProperties>
</file>